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13" r:id="rId3"/>
    <p:sldId id="314" r:id="rId4"/>
    <p:sldId id="315" r:id="rId5"/>
    <p:sldId id="272" r:id="rId6"/>
    <p:sldId id="273" r:id="rId7"/>
    <p:sldId id="275" r:id="rId8"/>
    <p:sldId id="258" r:id="rId9"/>
    <p:sldId id="259" r:id="rId10"/>
    <p:sldId id="277" r:id="rId11"/>
    <p:sldId id="278" r:id="rId12"/>
    <p:sldId id="302" r:id="rId13"/>
    <p:sldId id="261" r:id="rId14"/>
    <p:sldId id="279" r:id="rId15"/>
    <p:sldId id="260" r:id="rId16"/>
    <p:sldId id="304" r:id="rId17"/>
    <p:sldId id="263" r:id="rId18"/>
    <p:sldId id="307" r:id="rId19"/>
    <p:sldId id="264" r:id="rId20"/>
    <p:sldId id="325" r:id="rId21"/>
    <p:sldId id="266" r:id="rId22"/>
    <p:sldId id="285" r:id="rId23"/>
    <p:sldId id="267" r:id="rId24"/>
    <p:sldId id="323" r:id="rId25"/>
    <p:sldId id="324" r:id="rId26"/>
    <p:sldId id="317" r:id="rId27"/>
    <p:sldId id="318" r:id="rId28"/>
    <p:sldId id="319" r:id="rId29"/>
    <p:sldId id="320" r:id="rId30"/>
    <p:sldId id="321" r:id="rId31"/>
    <p:sldId id="32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60"/>
    <a:srgbClr val="1C3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5253" autoAdjust="0"/>
  </p:normalViewPr>
  <p:slideViewPr>
    <p:cSldViewPr snapToGrid="0">
      <p:cViewPr varScale="1">
        <p:scale>
          <a:sx n="89" d="100"/>
          <a:sy n="89" d="100"/>
        </p:scale>
        <p:origin x="46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8.4" units="1/cm"/>
          <inkml:channelProperty channel="Y" name="resolution" value="36" units="1/cm"/>
          <inkml:channelProperty channel="T" name="resolution" value="1" units="1/dev"/>
        </inkml:channelProperties>
      </inkml:inkSource>
      <inkml:timestamp xml:id="ts0" timeString="2020-10-28T04:43:52.516"/>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39ADDB8-7207-4848-8124-F216C27945CB}" emma:medium="tactile" emma:mode="ink">
          <msink:context xmlns:msink="http://schemas.microsoft.com/ink/2010/main" type="inkDrawing" rotatedBoundingBox="29042,1653 29057,1653 29057,1668 29042,1668" shapeName="Other"/>
        </emma:interpretation>
      </emma:emma>
    </inkml:annotationXML>
    <inkml:trace contextRef="#ctx0" brushRef="#br0">6554-3472 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E1B55-A0A7-4C9C-88C1-3A5C6A402407}" type="datetimeFigureOut">
              <a:rPr lang="en-US" smtClean="0"/>
              <a:t>6/13/2021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77780-F0EF-4B5F-9EE7-60A58DD1AAE9}" type="slidenum">
              <a:rPr lang="en-US" smtClean="0"/>
              <a:t>‹#›</a:t>
            </a:fld>
            <a:endParaRPr lang="en-US"/>
          </a:p>
        </p:txBody>
      </p:sp>
    </p:spTree>
    <p:extLst>
      <p:ext uri="{BB962C8B-B14F-4D97-AF65-F5344CB8AC3E}">
        <p14:creationId xmlns:p14="http://schemas.microsoft.com/office/powerpoint/2010/main" val="313566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19</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Exponentiate</a:t>
            </a:r>
            <a:r>
              <a:rPr lang="en-US" dirty="0" smtClean="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645277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21</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22</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23</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12</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13</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17</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18</a:t>
            </a:fld>
            <a:endParaRPr lang="en-US"/>
          </a:p>
        </p:txBody>
      </p:sp>
    </p:spTree>
    <p:extLst>
      <p:ext uri="{BB962C8B-B14F-4D97-AF65-F5344CB8AC3E}">
        <p14:creationId xmlns:p14="http://schemas.microsoft.com/office/powerpoint/2010/main" val="209183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E797-E484-44ED-A239-64277FE0E1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AEF780-7320-4B43-AAED-F0481B3001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3ADA29-9491-4859-9181-7FF16AB45094}"/>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5" name="Footer Placeholder 4">
            <a:extLst>
              <a:ext uri="{FF2B5EF4-FFF2-40B4-BE49-F238E27FC236}">
                <a16:creationId xmlns:a16="http://schemas.microsoft.com/office/drawing/2014/main" id="{288494A5-A287-4BC2-9628-CAEB7FA73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AB12C-11BE-4545-8970-4F65D76F7F91}"/>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2249716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DC4A-48E1-4894-AB0F-ECF189B6A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3A79AF-2F79-4289-82BE-ACF7331CB9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A497E-6F32-4A3E-9631-9FEF4E3FF680}"/>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5" name="Footer Placeholder 4">
            <a:extLst>
              <a:ext uri="{FF2B5EF4-FFF2-40B4-BE49-F238E27FC236}">
                <a16:creationId xmlns:a16="http://schemas.microsoft.com/office/drawing/2014/main" id="{D09CB876-23CE-485F-91A5-93B0D7B5E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C3A67-2B2D-4782-A5FC-1558D36268D2}"/>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211992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C65FEE-76CC-4626-9E2D-08E2AE5AA4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FEE0C-F39F-4476-BD95-0A51C00639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ECEB6-F803-4EE6-BD88-E0B64245F356}"/>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5" name="Footer Placeholder 4">
            <a:extLst>
              <a:ext uri="{FF2B5EF4-FFF2-40B4-BE49-F238E27FC236}">
                <a16:creationId xmlns:a16="http://schemas.microsoft.com/office/drawing/2014/main" id="{0CC1313F-8991-4909-8B90-68DAAE9B2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8196E-9AEE-4266-A151-D305A5D8CA66}"/>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422301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C73-49A8-4235-8E54-344D7AE6B1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EFA66-1949-4BAC-90F3-260B28EA30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DD6C3-C8F1-44C4-BE29-A7E192ECD1E2}"/>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5" name="Footer Placeholder 4">
            <a:extLst>
              <a:ext uri="{FF2B5EF4-FFF2-40B4-BE49-F238E27FC236}">
                <a16:creationId xmlns:a16="http://schemas.microsoft.com/office/drawing/2014/main" id="{89368F96-8A2D-4D15-B72A-1BE3C6FBA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846B5-195C-4BDB-A0AF-D52035E08D10}"/>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4126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80A0-ED64-48E0-B9C8-569F34825C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C18A2-E1D6-46C9-8CCF-84419AC38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929E5A-CABA-487F-AE98-B2464FC903D2}"/>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5" name="Footer Placeholder 4">
            <a:extLst>
              <a:ext uri="{FF2B5EF4-FFF2-40B4-BE49-F238E27FC236}">
                <a16:creationId xmlns:a16="http://schemas.microsoft.com/office/drawing/2014/main" id="{92972CFD-82A6-4E60-9FAC-3680A8275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C1E37-CA26-4C91-BC94-19E402DAE734}"/>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89917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90AE-3661-46FF-922D-ABDF43758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7F269-6879-4ADA-9D67-9E61D80B23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9A5392-70F7-40A0-9BEE-B9444E872E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6528DA-CEFD-432F-AA8E-973376EC91FC}"/>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6" name="Footer Placeholder 5">
            <a:extLst>
              <a:ext uri="{FF2B5EF4-FFF2-40B4-BE49-F238E27FC236}">
                <a16:creationId xmlns:a16="http://schemas.microsoft.com/office/drawing/2014/main" id="{DDF3101E-6DA9-4BB5-9C62-2B1B27443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6AD3F-0FA4-4FCD-8CF4-4BDCE7465A37}"/>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303462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3579-C57E-4CAA-AE08-EB0A27A3F1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EF1D69-90B6-45FB-94AB-78DB03F3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3ABE15-19F6-4503-9F69-560255ABA2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1814A9-0046-41AA-B0C8-B67727100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253427-75E0-4324-B2A0-9259E9FCCF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1802DE-660F-4CF9-9FB9-B17917E999B2}"/>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8" name="Footer Placeholder 7">
            <a:extLst>
              <a:ext uri="{FF2B5EF4-FFF2-40B4-BE49-F238E27FC236}">
                <a16:creationId xmlns:a16="http://schemas.microsoft.com/office/drawing/2014/main" id="{89DEBBB8-E47D-430F-9694-B04E4DF2B4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DCDFF6-B435-4DE5-8E43-DA133CB9B272}"/>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201727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C802-82B9-430F-AF07-4FF6DC33F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20E669-09D2-43F6-AB7B-3AF5C3460FD0}"/>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4" name="Footer Placeholder 3">
            <a:extLst>
              <a:ext uri="{FF2B5EF4-FFF2-40B4-BE49-F238E27FC236}">
                <a16:creationId xmlns:a16="http://schemas.microsoft.com/office/drawing/2014/main" id="{E932034F-8122-4D3C-9EE0-617A3CB14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E3B17-ABDA-424E-B102-D92D2E373311}"/>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61444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070F9B-27B6-443F-B7CA-4AA7FA889B52}"/>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3" name="Footer Placeholder 2">
            <a:extLst>
              <a:ext uri="{FF2B5EF4-FFF2-40B4-BE49-F238E27FC236}">
                <a16:creationId xmlns:a16="http://schemas.microsoft.com/office/drawing/2014/main" id="{5E737043-2389-4029-A3C5-07CF5B37E4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FDFBE5-75A1-478E-A662-031990DD4C4C}"/>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56764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C8C0-3C08-4F40-B4CC-4CAACC3DC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A038F9-DD32-4429-9398-92DA6F738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061104-CDD8-4454-9187-784049A2F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227858-962C-47B3-B661-436602064850}"/>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6" name="Footer Placeholder 5">
            <a:extLst>
              <a:ext uri="{FF2B5EF4-FFF2-40B4-BE49-F238E27FC236}">
                <a16:creationId xmlns:a16="http://schemas.microsoft.com/office/drawing/2014/main" id="{B7EDB0A0-7EEA-4508-8126-531639554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EBA5E-D2E0-4970-BD47-4AF19F431C5C}"/>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415518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0DDF-7003-4C1A-BB44-664272A19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AFDAF-27B1-41D4-96EE-1D6D1809E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3798E-E3BF-427A-93E2-A4CB842E9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D8CE11-06D0-4C84-88D7-842A952C2D23}"/>
              </a:ext>
            </a:extLst>
          </p:cNvPr>
          <p:cNvSpPr>
            <a:spLocks noGrp="1"/>
          </p:cNvSpPr>
          <p:nvPr>
            <p:ph type="dt" sz="half" idx="10"/>
          </p:nvPr>
        </p:nvSpPr>
        <p:spPr/>
        <p:txBody>
          <a:bodyPr/>
          <a:lstStyle/>
          <a:p>
            <a:fld id="{8A3FEE21-E937-4C45-8E3F-E4D607BF6CD6}" type="datetimeFigureOut">
              <a:rPr lang="en-US" smtClean="0"/>
              <a:t>6/13/2021</a:t>
            </a:fld>
            <a:endParaRPr lang="en-US"/>
          </a:p>
        </p:txBody>
      </p:sp>
      <p:sp>
        <p:nvSpPr>
          <p:cNvPr id="6" name="Footer Placeholder 5">
            <a:extLst>
              <a:ext uri="{FF2B5EF4-FFF2-40B4-BE49-F238E27FC236}">
                <a16:creationId xmlns:a16="http://schemas.microsoft.com/office/drawing/2014/main" id="{F026E090-6FA5-4A71-A070-BD7C0FA49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F01E9-BA6C-4C44-976B-36BBE214EFF2}"/>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277497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6DC07-5C6F-43AF-978F-0F0AF8314292}"/>
              </a:ext>
            </a:extLst>
          </p:cNvPr>
          <p:cNvSpPr>
            <a:spLocks noGrp="1"/>
          </p:cNvSpPr>
          <p:nvPr>
            <p:ph type="title"/>
          </p:nvPr>
        </p:nvSpPr>
        <p:spPr>
          <a:xfrm>
            <a:off x="1278733" y="155574"/>
            <a:ext cx="10515600" cy="5254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B28E598-D0A2-47D2-BE89-F4EA0A3D2BAA}"/>
              </a:ext>
            </a:extLst>
          </p:cNvPr>
          <p:cNvSpPr>
            <a:spLocks noGrp="1"/>
          </p:cNvSpPr>
          <p:nvPr>
            <p:ph type="body" idx="1"/>
          </p:nvPr>
        </p:nvSpPr>
        <p:spPr>
          <a:xfrm>
            <a:off x="685800" y="1119188"/>
            <a:ext cx="11320465" cy="5237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A1382D-D076-4FF0-AD6E-A6E4C421BF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FEE21-E937-4C45-8E3F-E4D607BF6CD6}" type="datetimeFigureOut">
              <a:rPr lang="en-US" smtClean="0"/>
              <a:t>6/13/2021</a:t>
            </a:fld>
            <a:endParaRPr lang="en-US"/>
          </a:p>
        </p:txBody>
      </p:sp>
      <p:sp>
        <p:nvSpPr>
          <p:cNvPr id="5" name="Footer Placeholder 4">
            <a:extLst>
              <a:ext uri="{FF2B5EF4-FFF2-40B4-BE49-F238E27FC236}">
                <a16:creationId xmlns:a16="http://schemas.microsoft.com/office/drawing/2014/main" id="{F2F9047A-B6F8-4C3E-B8BF-24884C78A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E5F2E0-67EC-4657-BD17-E180039DB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6C32C-9D72-4B82-AE06-40FB0010D583}" type="slidenum">
              <a:rPr lang="en-US" smtClean="0"/>
              <a:t>‹#›</a:t>
            </a:fld>
            <a:endParaRPr lang="en-US"/>
          </a:p>
        </p:txBody>
      </p:sp>
      <p:pic>
        <p:nvPicPr>
          <p:cNvPr id="1026" name="Picture 2" descr="http://www.northsouth.edu/newassets/images/nsu-photo/logo-4.png">
            <a:extLst>
              <a:ext uri="{FF2B5EF4-FFF2-40B4-BE49-F238E27FC236}">
                <a16:creationId xmlns:a16="http://schemas.microsoft.com/office/drawing/2014/main" id="{BC78909E-CBD6-46C2-8213-EF399003A3B7}"/>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 y="0"/>
            <a:ext cx="495300" cy="39624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8F36E5F5-5DCD-4E9C-8D7C-D19E489A294C}"/>
              </a:ext>
            </a:extLst>
          </p:cNvPr>
          <p:cNvCxnSpPr>
            <a:cxnSpLocks/>
          </p:cNvCxnSpPr>
          <p:nvPr userDrawn="1"/>
        </p:nvCxnSpPr>
        <p:spPr>
          <a:xfrm flipV="1">
            <a:off x="792958" y="54768"/>
            <a:ext cx="11001375" cy="4603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888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1" kern="1200" cap="none" spc="0">
          <a:ln w="0"/>
          <a:solidFill>
            <a:srgbClr val="004B60"/>
          </a:solidFill>
          <a:effectLst>
            <a:outerShdw blurRad="38100" dist="25400" dir="5400000" algn="ctr" rotWithShape="0">
              <a:srgbClr val="6E747A">
                <a:alpha val="43000"/>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B0F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B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030A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3.emf"/><Relationship Id="rId4" Type="http://schemas.openxmlformats.org/officeDocument/2006/relationships/image" Target="../media/image14.png"/><Relationship Id="rId9"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810A-8FFF-4688-B886-2760516D3FEF}"/>
              </a:ext>
            </a:extLst>
          </p:cNvPr>
          <p:cNvSpPr>
            <a:spLocks noGrp="1"/>
          </p:cNvSpPr>
          <p:nvPr>
            <p:ph type="ctrTitle"/>
          </p:nvPr>
        </p:nvSpPr>
        <p:spPr>
          <a:xfrm>
            <a:off x="1524000" y="2245809"/>
            <a:ext cx="9144000" cy="1564716"/>
          </a:xfrm>
        </p:spPr>
        <p:txBody>
          <a:bodyPr>
            <a:normAutofit/>
          </a:bodyPr>
          <a:lstStyle/>
          <a:p>
            <a:pPr algn="l"/>
            <a:r>
              <a:rPr lang="en-US" sz="4800" dirty="0"/>
              <a:t>CSE 465</a:t>
            </a:r>
            <a:br>
              <a:rPr lang="en-US" sz="4800" dirty="0"/>
            </a:br>
            <a:r>
              <a:rPr lang="en-US" sz="4800" dirty="0"/>
              <a:t>Lecture 1</a:t>
            </a:r>
          </a:p>
        </p:txBody>
      </p:sp>
      <p:sp>
        <p:nvSpPr>
          <p:cNvPr id="3" name="Subtitle 2">
            <a:extLst>
              <a:ext uri="{FF2B5EF4-FFF2-40B4-BE49-F238E27FC236}">
                <a16:creationId xmlns:a16="http://schemas.microsoft.com/office/drawing/2014/main" id="{6FE02420-0B57-4C8C-9661-7D4661E7B635}"/>
              </a:ext>
            </a:extLst>
          </p:cNvPr>
          <p:cNvSpPr>
            <a:spLocks noGrp="1"/>
          </p:cNvSpPr>
          <p:nvPr>
            <p:ph type="subTitle" idx="1"/>
          </p:nvPr>
        </p:nvSpPr>
        <p:spPr>
          <a:xfrm>
            <a:off x="1524000" y="3947050"/>
            <a:ext cx="9144000" cy="572583"/>
          </a:xfrm>
        </p:spPr>
        <p:txBody>
          <a:bodyPr>
            <a:normAutofit/>
          </a:bodyPr>
          <a:lstStyle/>
          <a:p>
            <a:pPr algn="l"/>
            <a:r>
              <a:rPr lang="en-US" sz="2000" dirty="0"/>
              <a:t>Introduction</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043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2699" y="1258652"/>
            <a:ext cx="5137780" cy="3580049"/>
          </a:xfrm>
          <a:prstGeom prst="rect">
            <a:avLst/>
          </a:prstGeom>
        </p:spPr>
      </p:pic>
      <p:pic>
        <p:nvPicPr>
          <p:cNvPr id="4" name="Picture 3"/>
          <p:cNvPicPr>
            <a:picLocks noChangeAspect="1"/>
          </p:cNvPicPr>
          <p:nvPr/>
        </p:nvPicPr>
        <p:blipFill>
          <a:blip r:embed="rId3"/>
          <a:stretch>
            <a:fillRect/>
          </a:stretch>
        </p:blipFill>
        <p:spPr>
          <a:xfrm>
            <a:off x="6390711" y="1219201"/>
            <a:ext cx="5636210" cy="3441700"/>
          </a:xfrm>
          <a:prstGeom prst="rect">
            <a:avLst/>
          </a:prstGeom>
        </p:spPr>
      </p:pic>
      <p:sp>
        <p:nvSpPr>
          <p:cNvPr id="6" name="Rectangle 5"/>
          <p:cNvSpPr/>
          <p:nvPr/>
        </p:nvSpPr>
        <p:spPr>
          <a:xfrm>
            <a:off x="1750236" y="4838701"/>
            <a:ext cx="5590364" cy="1754327"/>
          </a:xfrm>
          <a:prstGeom prst="rect">
            <a:avLst/>
          </a:prstGeom>
        </p:spPr>
        <p:txBody>
          <a:bodyPr wrap="square">
            <a:spAutoFit/>
          </a:bodyPr>
          <a:lstStyle/>
          <a:p>
            <a:r>
              <a:rPr lang="en-US" dirty="0"/>
              <a:t>Several big improvements in recent years in NLP </a:t>
            </a:r>
          </a:p>
          <a:p>
            <a:pPr marL="285750" indent="-285750">
              <a:buFont typeface="Wingdings" charset="2"/>
              <a:buChar char="ü"/>
            </a:pPr>
            <a:r>
              <a:rPr lang="en-US" dirty="0"/>
              <a:t>Machine Translation</a:t>
            </a:r>
          </a:p>
          <a:p>
            <a:pPr marL="285750" indent="-285750">
              <a:buFont typeface="Wingdings" charset="2"/>
              <a:buChar char="ü"/>
            </a:pPr>
            <a:r>
              <a:rPr lang="en-US" dirty="0"/>
              <a:t>Sentiment Analysis</a:t>
            </a:r>
          </a:p>
          <a:p>
            <a:pPr marL="285750" indent="-285750">
              <a:buFont typeface="Wingdings" charset="2"/>
              <a:buChar char="ü"/>
            </a:pPr>
            <a:r>
              <a:rPr lang="en-US" dirty="0"/>
              <a:t>Dialogue Agents</a:t>
            </a:r>
          </a:p>
          <a:p>
            <a:pPr marL="285750" indent="-285750">
              <a:buFont typeface="Wingdings" charset="2"/>
              <a:buChar char="ü"/>
            </a:pPr>
            <a:r>
              <a:rPr lang="en-US" dirty="0"/>
              <a:t>Question Answering</a:t>
            </a:r>
          </a:p>
          <a:p>
            <a:pPr marL="285750" indent="-285750">
              <a:buFont typeface="Wingdings" charset="2"/>
              <a:buChar char="ü"/>
            </a:pPr>
            <a:r>
              <a:rPr lang="en-US" dirty="0"/>
              <a:t>Text Classification     </a:t>
            </a:r>
            <a:r>
              <a:rPr lang="mr-IN" dirty="0"/>
              <a:t>…</a:t>
            </a:r>
            <a:endParaRPr lang="en-US" dirty="0"/>
          </a:p>
        </p:txBody>
      </p:sp>
      <p:sp>
        <p:nvSpPr>
          <p:cNvPr id="7"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State of the art in </a:t>
            </a:r>
            <a:r>
              <a:rPr lang="mr-IN" dirty="0"/>
              <a:t>…</a:t>
            </a:r>
            <a:endParaRPr lang="en-US" dirty="0"/>
          </a:p>
        </p:txBody>
      </p:sp>
      <p:sp>
        <p:nvSpPr>
          <p:cNvPr id="8" name="Rectangle 7"/>
          <p:cNvSpPr/>
          <p:nvPr/>
        </p:nvSpPr>
        <p:spPr>
          <a:xfrm>
            <a:off x="5372100" y="5419636"/>
            <a:ext cx="5080000" cy="923330"/>
          </a:xfrm>
          <a:prstGeom prst="rect">
            <a:avLst/>
          </a:prstGeom>
        </p:spPr>
        <p:txBody>
          <a:bodyPr wrap="square">
            <a:spAutoFit/>
          </a:bodyPr>
          <a:lstStyle/>
          <a:p>
            <a:r>
              <a:rPr lang="en-US" dirty="0"/>
              <a:t>Leverage different levels of representation</a:t>
            </a:r>
          </a:p>
          <a:p>
            <a:pPr marL="285750" indent="-285750">
              <a:buFont typeface="Courier New"/>
              <a:buChar char="o"/>
            </a:pPr>
            <a:r>
              <a:rPr lang="en-US" dirty="0"/>
              <a:t>words &amp; characters</a:t>
            </a:r>
          </a:p>
          <a:p>
            <a:pPr marL="285750" indent="-285750">
              <a:buFont typeface="Courier New"/>
              <a:buChar char="o"/>
            </a:pPr>
            <a:r>
              <a:rPr lang="en-US" dirty="0"/>
              <a:t>syntax &amp; semantics</a:t>
            </a:r>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Neural Network</a:t>
            </a:r>
          </a:p>
        </p:txBody>
      </p:sp>
      <p:sp>
        <p:nvSpPr>
          <p:cNvPr id="12" name="Στρογγυλεμένο ορθογώνιο 11"/>
          <p:cNvSpPr/>
          <p:nvPr/>
        </p:nvSpPr>
        <p:spPr>
          <a:xfrm>
            <a:off x="3169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4804411"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1798321" y="1932272"/>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27" y="1181100"/>
            <a:ext cx="3810000" cy="4584700"/>
          </a:xfrm>
          <a:prstGeom prst="rect">
            <a:avLst/>
          </a:prstGeom>
        </p:spPr>
      </p:pic>
      <p:sp>
        <p:nvSpPr>
          <p:cNvPr id="9" name="TextBox 8"/>
          <p:cNvSpPr txBox="1"/>
          <p:nvPr/>
        </p:nvSpPr>
        <p:spPr>
          <a:xfrm>
            <a:off x="6958799" y="3890207"/>
            <a:ext cx="1840889" cy="369332"/>
          </a:xfrm>
          <a:prstGeom prst="rect">
            <a:avLst/>
          </a:prstGeom>
          <a:noFill/>
        </p:spPr>
        <p:txBody>
          <a:bodyPr wrap="none" rtlCol="0">
            <a:spAutoFit/>
          </a:bodyPr>
          <a:lstStyle/>
          <a:p>
            <a:r>
              <a:rPr lang="en-US"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6747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4"/>
                          </a:solidFill>
                          <a:latin typeface="Cambria Math" charset="0"/>
                        </a:rPr>
                        <m:t>𝒉</m:t>
                      </m:r>
                      <m:r>
                        <a:rPr lang="en-US" sz="2400" b="1" i="1">
                          <a:solidFill>
                            <a:schemeClr val="accent4"/>
                          </a:solidFill>
                          <a:latin typeface="Cambria Math" charset="0"/>
                        </a:rPr>
                        <m:t>=  </m:t>
                      </m:r>
                      <m:r>
                        <a:rPr lang="el-GR" sz="2400" b="1" i="1">
                          <a:solidFill>
                            <a:schemeClr val="accent4"/>
                          </a:solidFill>
                          <a:latin typeface="Cambria Math" charset="0"/>
                        </a:rPr>
                        <m:t>𝝈</m:t>
                      </m:r>
                      <m:r>
                        <a:rPr lang="el-GR" sz="2400" b="1" i="1">
                          <a:solidFill>
                            <a:schemeClr val="accent4"/>
                          </a:solidFill>
                          <a:latin typeface="Cambria Math" charset="0"/>
                        </a:rPr>
                        <m:t>(</m:t>
                      </m:r>
                      <m:sSub>
                        <m:sSubPr>
                          <m:ctrlPr>
                            <a:rPr lang="en-US" sz="2400" b="1" i="1">
                              <a:solidFill>
                                <a:schemeClr val="accent4"/>
                              </a:solidFill>
                              <a:latin typeface="Cambria Math" panose="02040503050406030204" pitchFamily="18" charset="0"/>
                            </a:rPr>
                          </m:ctrlPr>
                        </m:sSubPr>
                        <m:e>
                          <m:r>
                            <a:rPr lang="en-US" sz="2400" b="1">
                              <a:solidFill>
                                <a:schemeClr val="accent4"/>
                              </a:solidFill>
                              <a:latin typeface="Cambria Math" charset="0"/>
                            </a:rPr>
                            <m:t>𝐖</m:t>
                          </m:r>
                        </m:e>
                        <m:sub>
                          <m:r>
                            <a:rPr lang="en-US" sz="2400" b="1" i="1">
                              <a:solidFill>
                                <a:schemeClr val="accent4"/>
                              </a:solidFill>
                              <a:latin typeface="Cambria Math" charset="0"/>
                            </a:rPr>
                            <m:t>𝟏</m:t>
                          </m:r>
                        </m:sub>
                      </m:sSub>
                      <m:r>
                        <a:rPr lang="en-US" sz="2400" b="1" i="1">
                          <a:solidFill>
                            <a:schemeClr val="accent4"/>
                          </a:solidFill>
                          <a:latin typeface="Cambria Math" charset="0"/>
                        </a:rPr>
                        <m:t>𝒙</m:t>
                      </m:r>
                      <m:r>
                        <a:rPr lang="en-US" sz="2400" b="1" i="1">
                          <a:solidFill>
                            <a:schemeClr val="accent4"/>
                          </a:solidFill>
                          <a:latin typeface="Cambria Math" charset="0"/>
                        </a:rPr>
                        <m:t>+</m:t>
                      </m:r>
                      <m:sSub>
                        <m:sSubPr>
                          <m:ctrlPr>
                            <a:rPr lang="en-US" sz="2400" b="1" i="1">
                              <a:solidFill>
                                <a:schemeClr val="accent4"/>
                              </a:solidFill>
                              <a:latin typeface="Cambria Math" panose="02040503050406030204" pitchFamily="18" charset="0"/>
                            </a:rPr>
                          </m:ctrlPr>
                        </m:sSubPr>
                        <m:e>
                          <m:r>
                            <a:rPr lang="en-US" sz="2400" b="1" i="1">
                              <a:solidFill>
                                <a:schemeClr val="accent4"/>
                              </a:solidFill>
                              <a:latin typeface="Cambria Math" charset="0"/>
                            </a:rPr>
                            <m:t>𝒃</m:t>
                          </m:r>
                        </m:e>
                        <m:sub>
                          <m:r>
                            <a:rPr lang="en-US" sz="2400" b="1" i="1">
                              <a:solidFill>
                                <a:schemeClr val="accent4"/>
                              </a:solidFill>
                              <a:latin typeface="Cambria Math" charset="0"/>
                            </a:rPr>
                            <m:t>𝟏</m:t>
                          </m:r>
                        </m:sub>
                      </m:sSub>
                      <m:r>
                        <a:rPr lang="en-US" sz="2400" b="1" i="1">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747993" y="1932271"/>
                <a:ext cx="3082290" cy="369332"/>
              </a:xfrm>
              <a:prstGeom prst="rect">
                <a:avLst/>
              </a:prstGeom>
              <a:blipFill>
                <a:blip r:embed="rId4"/>
                <a:stretch>
                  <a:fillRect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003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3"/>
                          </a:solidFill>
                          <a:latin typeface="Cambria Math" charset="0"/>
                        </a:rPr>
                        <m:t>𝒚</m:t>
                      </m:r>
                      <m:r>
                        <a:rPr lang="en-US" sz="2400" b="1" i="1">
                          <a:solidFill>
                            <a:schemeClr val="accent3"/>
                          </a:solidFill>
                          <a:latin typeface="Cambria Math" charset="0"/>
                        </a:rPr>
                        <m:t>=</m:t>
                      </m:r>
                      <m:r>
                        <a:rPr lang="el-GR" sz="2400" b="1" i="1">
                          <a:solidFill>
                            <a:schemeClr val="accent3"/>
                          </a:solidFill>
                          <a:latin typeface="Cambria Math" charset="0"/>
                        </a:rPr>
                        <m:t>𝝈</m:t>
                      </m:r>
                      <m:r>
                        <a:rPr lang="el-GR" sz="2400" b="1" i="1">
                          <a:solidFill>
                            <a:schemeClr val="accent3"/>
                          </a:solidFill>
                          <a:latin typeface="Cambria Math" charset="0"/>
                        </a:rPr>
                        <m:t>(</m:t>
                      </m:r>
                      <m:sSub>
                        <m:sSubPr>
                          <m:ctrlPr>
                            <a:rPr lang="en-US" sz="2400" b="1" i="1">
                              <a:solidFill>
                                <a:schemeClr val="accent3"/>
                              </a:solidFill>
                              <a:latin typeface="Cambria Math" panose="02040503050406030204" pitchFamily="18" charset="0"/>
                            </a:rPr>
                          </m:ctrlPr>
                        </m:sSubPr>
                        <m:e>
                          <m:r>
                            <a:rPr lang="en-US" sz="2400" b="1" i="1">
                              <a:solidFill>
                                <a:schemeClr val="accent3"/>
                              </a:solidFill>
                              <a:latin typeface="Cambria Math" charset="0"/>
                            </a:rPr>
                            <m:t>𝑾</m:t>
                          </m:r>
                        </m:e>
                        <m:sub>
                          <m:r>
                            <a:rPr lang="en-US" sz="2400" b="1" i="1">
                              <a:solidFill>
                                <a:schemeClr val="accent3"/>
                              </a:solidFill>
                              <a:latin typeface="Cambria Math" charset="0"/>
                            </a:rPr>
                            <m:t>𝟐</m:t>
                          </m:r>
                        </m:sub>
                      </m:sSub>
                      <m:r>
                        <a:rPr lang="en-US" sz="2400" b="1" i="1">
                          <a:solidFill>
                            <a:schemeClr val="accent3"/>
                          </a:solidFill>
                          <a:latin typeface="Cambria Math" charset="0"/>
                        </a:rPr>
                        <m:t>𝒉</m:t>
                      </m:r>
                      <m:r>
                        <a:rPr lang="en-US" sz="2400" b="1" i="1">
                          <a:solidFill>
                            <a:schemeClr val="accent3"/>
                          </a:solidFill>
                          <a:latin typeface="Cambria Math" charset="0"/>
                        </a:rPr>
                        <m:t>+</m:t>
                      </m:r>
                      <m:sSub>
                        <m:sSubPr>
                          <m:ctrlPr>
                            <a:rPr lang="en-US" sz="2400" b="1" i="1">
                              <a:solidFill>
                                <a:schemeClr val="accent3"/>
                              </a:solidFill>
                              <a:latin typeface="Cambria Math" panose="02040503050406030204" pitchFamily="18" charset="0"/>
                            </a:rPr>
                          </m:ctrlPr>
                        </m:sSubPr>
                        <m:e>
                          <m:r>
                            <a:rPr lang="en-US" sz="2400" b="1" i="1">
                              <a:solidFill>
                                <a:schemeClr val="accent3"/>
                              </a:solidFill>
                              <a:latin typeface="Cambria Math" charset="0"/>
                            </a:rPr>
                            <m:t>𝒃</m:t>
                          </m:r>
                        </m:e>
                        <m:sub>
                          <m:r>
                            <a:rPr lang="en-US" sz="2400" b="1" i="1">
                              <a:solidFill>
                                <a:schemeClr val="accent3"/>
                              </a:solidFill>
                              <a:latin typeface="Cambria Math" charset="0"/>
                            </a:rPr>
                            <m:t>𝟐</m:t>
                          </m:r>
                        </m:sub>
                      </m:sSub>
                      <m:r>
                        <a:rPr lang="en-US" sz="2400" b="1" i="1">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003538" y="2518430"/>
                <a:ext cx="2466894" cy="369332"/>
              </a:xfrm>
              <a:prstGeom prst="rect">
                <a:avLst/>
              </a:prstGeom>
              <a:blipFill>
                <a:blip r:embed="rId5"/>
                <a:stretch>
                  <a:fillRect l="-2469" r="-3457"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538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3538375" y="5608290"/>
                <a:ext cx="418704"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5033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5033071" y="4402348"/>
                <a:ext cx="410690" cy="400110"/>
              </a:xfrm>
              <a:prstGeom prst="rect">
                <a:avLst/>
              </a:prstGeom>
              <a:blipFill>
                <a:blip r:embed="rId7"/>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2030188"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2030188" y="5006142"/>
                <a:ext cx="404277" cy="400110"/>
              </a:xfrm>
              <a:prstGeom prst="rect">
                <a:avLst/>
              </a:prstGeom>
              <a:blipFill>
                <a:blip r:embed="rId8"/>
                <a:stretch>
                  <a:fillRect/>
                </a:stretch>
              </a:blipFill>
            </p:spPr>
            <p:txBody>
              <a:bodyPr/>
              <a:lstStyle/>
              <a:p>
                <a:r>
                  <a:rPr lang="en-US">
                    <a:noFill/>
                  </a:rPr>
                  <a:t> </a:t>
                </a:r>
              </a:p>
            </p:txBody>
          </p:sp>
        </mc:Fallback>
      </mc:AlternateContent>
      <p:sp>
        <p:nvSpPr>
          <p:cNvPr id="18" name="Ορθογώνιο 17"/>
          <p:cNvSpPr/>
          <p:nvPr/>
        </p:nvSpPr>
        <p:spPr>
          <a:xfrm>
            <a:off x="8289139" y="1186934"/>
            <a:ext cx="94513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6155648" y="3184002"/>
            <a:ext cx="2056269" cy="369332"/>
          </a:xfrm>
          <a:prstGeom prst="rect">
            <a:avLst/>
          </a:prstGeom>
        </p:spPr>
        <p:txBody>
          <a:bodyPr wrap="none">
            <a:spAutoFit/>
          </a:bodyPr>
          <a:lstStyle/>
          <a:p>
            <a:r>
              <a:rPr lang="en-US" dirty="0"/>
              <a:t>Activation functions</a:t>
            </a:r>
          </a:p>
        </p:txBody>
      </p:sp>
      <p:cxnSp>
        <p:nvCxnSpPr>
          <p:cNvPr id="21" name="Ευθύγραμμο βέλος σύνδεσης 20"/>
          <p:cNvCxnSpPr>
            <a:stCxn id="18" idx="2"/>
            <a:endCxn id="2" idx="0"/>
          </p:cNvCxnSpPr>
          <p:nvPr/>
        </p:nvCxnSpPr>
        <p:spPr>
          <a:xfrm flipH="1">
            <a:off x="8289138" y="1556267"/>
            <a:ext cx="472566"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8236986" y="1556266"/>
            <a:ext cx="524719"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7183782" y="2855452"/>
            <a:ext cx="500988"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7183782" y="2301604"/>
            <a:ext cx="649578" cy="882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107" name="Ink 106"/>
              <p14:cNvContentPartPr/>
              <p14:nvPr/>
            </p14:nvContentPartPr>
            <p14:xfrm>
              <a:off x="10455358" y="595297"/>
              <a:ext cx="360" cy="360"/>
            </p14:xfrm>
          </p:contentPart>
        </mc:Choice>
        <mc:Fallback xmlns="">
          <p:pic>
            <p:nvPicPr>
              <p:cNvPr id="107" name="Ink 106"/>
              <p:cNvPicPr/>
              <p:nvPr/>
            </p:nvPicPr>
            <p:blipFill>
              <a:blip r:embed="rId10"/>
              <a:stretch>
                <a:fillRect/>
              </a:stretch>
            </p:blipFill>
            <p:spPr>
              <a:xfrm>
                <a:off x="10444918" y="584857"/>
                <a:ext cx="21240" cy="21240"/>
              </a:xfrm>
              <a:prstGeom prst="rect">
                <a:avLst/>
              </a:prstGeom>
            </p:spPr>
          </p:pic>
        </mc:Fallback>
      </mc:AlternateContent>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3" name="Ορθογώνιο 2"/>
          <p:cNvSpPr/>
          <p:nvPr/>
        </p:nvSpPr>
        <p:spPr>
          <a:xfrm>
            <a:off x="1879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Sample labeled data</a:t>
            </a:r>
          </a:p>
          <a:p>
            <a:pPr algn="ctr"/>
            <a:r>
              <a:rPr lang="en-US" dirty="0"/>
              <a:t>(</a:t>
            </a:r>
            <a:r>
              <a:rPr lang="en-US" sz="2000" b="1" dirty="0">
                <a:solidFill>
                  <a:schemeClr val="bg1"/>
                </a:solidFill>
              </a:rPr>
              <a:t>batch</a:t>
            </a:r>
            <a:r>
              <a:rPr lang="en-US" dirty="0"/>
              <a:t>)</a:t>
            </a:r>
            <a:endParaRPr lang="el-GR" dirty="0"/>
          </a:p>
        </p:txBody>
      </p:sp>
      <p:sp>
        <p:nvSpPr>
          <p:cNvPr id="7" name="Ορθογώνιο 6"/>
          <p:cNvSpPr/>
          <p:nvPr/>
        </p:nvSpPr>
        <p:spPr>
          <a:xfrm>
            <a:off x="4047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r>
              <a:rPr lang="en-US" sz="2000" dirty="0">
                <a:solidFill>
                  <a:schemeClr val="bg1"/>
                </a:solidFill>
              </a:rPr>
              <a:t> </a:t>
            </a:r>
            <a:r>
              <a:rPr lang="en-US" dirty="0"/>
              <a:t>it through the network, get predictions</a:t>
            </a:r>
            <a:endParaRPr lang="el-GR" dirty="0"/>
          </a:p>
        </p:txBody>
      </p:sp>
      <p:sp>
        <p:nvSpPr>
          <p:cNvPr id="8" name="Ορθογώνιο 7"/>
          <p:cNvSpPr/>
          <p:nvPr/>
        </p:nvSpPr>
        <p:spPr>
          <a:xfrm>
            <a:off x="6216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Back-propagate</a:t>
            </a:r>
            <a:r>
              <a:rPr lang="en-US" dirty="0"/>
              <a:t> the errors</a:t>
            </a:r>
            <a:endParaRPr lang="el-GR" dirty="0"/>
          </a:p>
        </p:txBody>
      </p:sp>
      <p:sp>
        <p:nvSpPr>
          <p:cNvPr id="9" name="Ορθογώνιο 8"/>
          <p:cNvSpPr/>
          <p:nvPr/>
        </p:nvSpPr>
        <p:spPr>
          <a:xfrm>
            <a:off x="8384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Update</a:t>
            </a:r>
            <a:r>
              <a:rPr lang="en-US" sz="2000" dirty="0"/>
              <a:t> </a:t>
            </a:r>
            <a:r>
              <a:rPr lang="en-US" dirty="0"/>
              <a:t>the network weights</a:t>
            </a:r>
            <a:endParaRPr lang="el-GR" dirty="0"/>
          </a:p>
        </p:txBody>
      </p:sp>
      <p:cxnSp>
        <p:nvCxnSpPr>
          <p:cNvPr id="11" name="Ευθύγραμμο βέλος σύνδεσης 10"/>
          <p:cNvCxnSpPr>
            <a:stCxn id="3" idx="3"/>
            <a:endCxn id="7" idx="1"/>
          </p:cNvCxnSpPr>
          <p:nvPr/>
        </p:nvCxnSpPr>
        <p:spPr>
          <a:xfrm>
            <a:off x="3588305"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5756552"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7924799"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2194" y="2885622"/>
            <a:ext cx="2804526" cy="2171246"/>
          </a:xfrm>
          <a:prstGeom prst="rect">
            <a:avLst/>
          </a:prstGeom>
        </p:spPr>
      </p:pic>
      <p:cxnSp>
        <p:nvCxnSpPr>
          <p:cNvPr id="15" name="Γωνιώδης σύνδεση 14"/>
          <p:cNvCxnSpPr>
            <a:stCxn id="9" idx="2"/>
            <a:endCxn id="3" idx="2"/>
          </p:cNvCxnSpPr>
          <p:nvPr/>
        </p:nvCxnSpPr>
        <p:spPr>
          <a:xfrm rot="5400000">
            <a:off x="5986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1879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1879600" y="3373490"/>
                <a:ext cx="5880100" cy="923330"/>
              </a:xfrm>
              <a:prstGeom prst="rect">
                <a:avLst/>
              </a:prstGeom>
              <a:noFill/>
            </p:spPr>
            <p:txBody>
              <a:bodyPr wrap="square" rtlCol="0">
                <a:spAutoFit/>
              </a:bodyPr>
              <a:lstStyle/>
              <a:p>
                <a:r>
                  <a:rPr lang="en-US" dirty="0"/>
                  <a:t>Optimize (min. or max.) </a:t>
                </a:r>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a:p>
                <a:r>
                  <a:rPr lang="en-US" dirty="0"/>
                  <a:t>Generate </a:t>
                </a:r>
                <a:r>
                  <a:rPr lang="en-US" b="1" dirty="0">
                    <a:solidFill>
                      <a:schemeClr val="accent2"/>
                    </a:solidFill>
                  </a:rPr>
                  <a:t>error signal </a:t>
                </a:r>
                <a:r>
                  <a:rPr lang="en-US"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1879600" y="3373490"/>
                <a:ext cx="5880100" cy="923330"/>
              </a:xfrm>
              <a:prstGeom prst="rect">
                <a:avLst/>
              </a:prstGeom>
              <a:blipFill>
                <a:blip r:embed="rId5"/>
                <a:stretch>
                  <a:fillRect l="-829" t="-3289" b="-9211"/>
                </a:stretch>
              </a:blipFill>
            </p:spPr>
            <p:txBody>
              <a:bodyPr/>
              <a:lstStyle/>
              <a:p>
                <a:r>
                  <a:rPr lang="en-US">
                    <a:noFill/>
                  </a:rPr>
                  <a:t> </a:t>
                </a:r>
              </a:p>
            </p:txBody>
          </p:sp>
        </mc:Fallback>
      </mc:AlternateContent>
      <p:sp>
        <p:nvSpPr>
          <p:cNvPr id="23" name="TextBox 22"/>
          <p:cNvSpPr txBox="1"/>
          <p:nvPr/>
        </p:nvSpPr>
        <p:spPr>
          <a:xfrm>
            <a:off x="4711240" y="5018055"/>
            <a:ext cx="5701481" cy="1477328"/>
          </a:xfrm>
          <a:prstGeom prst="rect">
            <a:avLst/>
          </a:prstGeom>
          <a:noFill/>
        </p:spPr>
        <p:txBody>
          <a:bodyPr wrap="square" rtlCol="0">
            <a:spAutoFit/>
          </a:bodyPr>
          <a:lstStyle/>
          <a:p>
            <a:r>
              <a:rPr lang="en-US" dirty="0"/>
              <a:t>Use error signal to change the </a:t>
            </a:r>
            <a:r>
              <a:rPr lang="en-US" b="1" dirty="0">
                <a:solidFill>
                  <a:schemeClr val="accent2"/>
                </a:solidFill>
              </a:rPr>
              <a:t>weights</a:t>
            </a:r>
            <a:r>
              <a:rPr lang="en-US" dirty="0"/>
              <a:t> and get 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Tree>
    <p:extLst>
      <p:ext uri="{BB962C8B-B14F-4D97-AF65-F5344CB8AC3E}">
        <p14:creationId xmlns:p14="http://schemas.microsoft.com/office/powerpoint/2010/main" val="3751986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37487" y="3945196"/>
            <a:ext cx="1375954" cy="369332"/>
          </a:xfrm>
          <a:prstGeom prst="rect">
            <a:avLst/>
          </a:prstGeom>
          <a:noFill/>
        </p:spPr>
        <p:txBody>
          <a:bodyPr wrap="none" rtlCol="0">
            <a:spAutoFit/>
          </a:bodyPr>
          <a:lstStyle/>
          <a:p>
            <a:r>
              <a:rPr lang="en-US" dirty="0"/>
              <a:t>learning rate</a:t>
            </a:r>
          </a:p>
        </p:txBody>
      </p:sp>
      <p:sp>
        <p:nvSpPr>
          <p:cNvPr id="11"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Optimization: Gradient Descent</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1937674" y="1389618"/>
                <a:ext cx="2882264"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37674" y="1389618"/>
                <a:ext cx="2882264" cy="369332"/>
              </a:xfrm>
              <a:prstGeom prst="rect">
                <a:avLst/>
              </a:prstGeom>
              <a:blipFill>
                <a:blip r:embed="rId3"/>
                <a:stretch>
                  <a:fillRect l="-1903"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025914" y="2076044"/>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r>
                        <a:rPr lang="en-US" i="1">
                          <a:latin typeface="Cambria Math" charset="0"/>
                        </a:rPr>
                        <m:t> −</m:t>
                      </m:r>
                      <m:r>
                        <a:rPr lang="en-US" i="1">
                          <a:latin typeface="Cambria Math" charset="0"/>
                        </a:rPr>
                        <m:t>𝛼</m:t>
                      </m:r>
                      <m:f>
                        <m:fPr>
                          <m:ctrlPr>
                            <a:rPr lang="mr-IN" i="1">
                              <a:latin typeface="Cambria Math" panose="02040503050406030204" pitchFamily="18" charset="0"/>
                            </a:rPr>
                          </m:ctrlPr>
                        </m:fPr>
                        <m:num>
                          <m:r>
                            <a:rPr lang="mr-IN" i="1">
                              <a:latin typeface="Cambria Math" charset="0"/>
                            </a:rPr>
                            <m:t>ⅆ</m:t>
                          </m:r>
                        </m:num>
                        <m:den>
                          <m:r>
                            <a:rPr lang="mr-IN" i="1">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2025914" y="2076044"/>
                <a:ext cx="2998128" cy="730521"/>
              </a:xfrm>
              <a:prstGeom prst="rect">
                <a:avLst/>
              </a:prstGeom>
              <a:blipFill>
                <a:blip r:embed="rId4"/>
                <a:stretch>
                  <a:fillRect/>
                </a:stretch>
              </a:blipFill>
            </p:spPr>
            <p:txBody>
              <a:bodyPr/>
              <a:lstStyle/>
              <a:p>
                <a:r>
                  <a:rPr lang="en-US">
                    <a:noFill/>
                  </a:rPr>
                  <a:t> </a:t>
                </a:r>
              </a:p>
            </p:txBody>
          </p:sp>
        </mc:Fallback>
      </mc:AlternateContent>
      <p:sp>
        <p:nvSpPr>
          <p:cNvPr id="3" name="TextBox 2"/>
          <p:cNvSpPr txBox="1"/>
          <p:nvPr/>
        </p:nvSpPr>
        <p:spPr>
          <a:xfrm>
            <a:off x="5063455" y="2230000"/>
            <a:ext cx="2627322" cy="369332"/>
          </a:xfrm>
          <a:prstGeom prst="rect">
            <a:avLst/>
          </a:prstGeom>
          <a:noFill/>
        </p:spPr>
        <p:txBody>
          <a:bodyPr wrap="none" rtlCol="0">
            <a:spAutoFit/>
          </a:bodyPr>
          <a:lstStyle/>
          <a:p>
            <a:r>
              <a:rPr lang="en-US" dirty="0"/>
              <a:t>Update each element of </a:t>
            </a:r>
            <a:r>
              <a:rPr lang="el-GR" dirty="0"/>
              <a:t>θ</a:t>
            </a:r>
          </a:p>
        </p:txBody>
      </p:sp>
      <mc:AlternateContent xmlns:mc="http://schemas.openxmlformats.org/markup-compatibility/2006" xmlns:a14="http://schemas.microsoft.com/office/drawing/2010/main">
        <mc:Choice Requires="a14">
          <p:sp>
            <p:nvSpPr>
              <p:cNvPr id="4" name="Ορθογώνιο 3"/>
              <p:cNvSpPr/>
              <p:nvPr/>
            </p:nvSpPr>
            <p:spPr>
              <a:xfrm>
                <a:off x="2025914" y="3126952"/>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a:latin typeface="Cambria Math" charset="0"/>
                            </a:rPr>
                            <m:t>𝑜𝑙𝑑</m:t>
                          </m:r>
                        </m:sup>
                      </m:sSubSup>
                      <m:r>
                        <a:rPr lang="en-US" i="1">
                          <a:latin typeface="Cambria Math" charset="0"/>
                        </a:rPr>
                        <m:t> −</m:t>
                      </m:r>
                      <m:r>
                        <a:rPr lang="en-US" i="1">
                          <a:latin typeface="Cambria Math" charset="0"/>
                        </a:rPr>
                        <m:t>𝛼</m:t>
                      </m:r>
                      <m:sSub>
                        <m:sSubPr>
                          <m:ctrlPr>
                            <a:rPr lang="en-US" i="1">
                              <a:latin typeface="Cambria Math" panose="02040503050406030204" pitchFamily="18" charset="0"/>
                            </a:rPr>
                          </m:ctrlPr>
                        </m:sSubPr>
                        <m:e>
                          <m:r>
                            <a:rPr lang="en-US" i="1">
                              <a:latin typeface="Cambria Math" charset="0"/>
                              <a:ea typeface="Cambria Math" charset="0"/>
                              <a:cs typeface="Cambria Math" charset="0"/>
                            </a:rPr>
                            <m:t>𝛻</m:t>
                          </m:r>
                        </m:e>
                        <m:sub>
                          <m:r>
                            <a:rPr lang="el-GR" i="1">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2025914" y="3126952"/>
                <a:ext cx="2600584" cy="404791"/>
              </a:xfrm>
              <a:prstGeom prst="rect">
                <a:avLst/>
              </a:prstGeom>
              <a:blipFill>
                <a:blip r:embed="rId5"/>
                <a:stretch>
                  <a:fillRect b="-10606"/>
                </a:stretch>
              </a:blipFill>
            </p:spPr>
            <p:txBody>
              <a:bodyPr/>
              <a:lstStyle/>
              <a:p>
                <a:r>
                  <a:rPr lang="en-US">
                    <a:noFill/>
                  </a:rPr>
                  <a:t> </a:t>
                </a:r>
              </a:p>
            </p:txBody>
          </p:sp>
        </mc:Fallback>
      </mc:AlternateContent>
      <p:sp>
        <p:nvSpPr>
          <p:cNvPr id="8" name="TextBox 7"/>
          <p:cNvSpPr txBox="1"/>
          <p:nvPr/>
        </p:nvSpPr>
        <p:spPr>
          <a:xfrm>
            <a:off x="5063455" y="3100824"/>
            <a:ext cx="3367910" cy="369332"/>
          </a:xfrm>
          <a:prstGeom prst="rect">
            <a:avLst/>
          </a:prstGeom>
          <a:noFill/>
        </p:spPr>
        <p:txBody>
          <a:bodyPr wrap="none" rtlCol="0">
            <a:spAutoFit/>
          </a:bodyPr>
          <a:lstStyle/>
          <a:p>
            <a:r>
              <a:rPr lang="en-US" dirty="0"/>
              <a:t>Matrix notation for </a:t>
            </a:r>
            <a:r>
              <a:rPr lang="en-US"/>
              <a:t>all parameters</a:t>
            </a:r>
            <a:endParaRPr lang="el-GR" dirty="0"/>
          </a:p>
        </p:txBody>
      </p:sp>
      <p:cxnSp>
        <p:nvCxnSpPr>
          <p:cNvPr id="12" name="Ευθύγραμμο βέλος σύνδεσης 11"/>
          <p:cNvCxnSpPr>
            <a:stCxn id="9" idx="0"/>
          </p:cNvCxnSpPr>
          <p:nvPr/>
        </p:nvCxnSpPr>
        <p:spPr>
          <a:xfrm flipV="1">
            <a:off x="3225464" y="3470156"/>
            <a:ext cx="468530"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4954497" y="3621688"/>
            <a:ext cx="4560703" cy="2535496"/>
          </a:xfrm>
          <a:prstGeom prst="rect">
            <a:avLst/>
          </a:prstGeom>
        </p:spPr>
      </p:pic>
      <p:sp>
        <p:nvSpPr>
          <p:cNvPr id="18" name="TextBox 17"/>
          <p:cNvSpPr txBox="1"/>
          <p:nvPr/>
        </p:nvSpPr>
        <p:spPr>
          <a:xfrm>
            <a:off x="2025914" y="6201306"/>
            <a:ext cx="4552208" cy="369332"/>
          </a:xfrm>
          <a:prstGeom prst="rect">
            <a:avLst/>
          </a:prstGeom>
          <a:noFill/>
        </p:spPr>
        <p:txBody>
          <a:bodyPr wrap="none" rtlCol="0">
            <a:spAutoFit/>
          </a:bodyPr>
          <a:lstStyle/>
          <a:p>
            <a:r>
              <a:rPr lang="en-US" dirty="0"/>
              <a:t>Recursively apply </a:t>
            </a:r>
            <a:r>
              <a:rPr lang="en-US" b="1" dirty="0">
                <a:solidFill>
                  <a:schemeClr val="accent2"/>
                </a:solidFill>
              </a:rPr>
              <a:t>chain rule </a:t>
            </a:r>
            <a:r>
              <a:rPr lang="en-US" dirty="0"/>
              <a:t>though each node</a:t>
            </a:r>
            <a:endParaRPr lang="el-GR"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Optimization: One </a:t>
            </a:r>
            <a:r>
              <a:rPr lang="en-US" dirty="0"/>
              <a:t>forward pass</a:t>
            </a:r>
          </a:p>
        </p:txBody>
      </p:sp>
      <p:graphicFrame>
        <p:nvGraphicFramePr>
          <p:cNvPr id="3" name="Πίνακας 2"/>
          <p:cNvGraphicFramePr>
            <a:graphicFrameLocks noGrp="1"/>
          </p:cNvGraphicFramePr>
          <p:nvPr/>
        </p:nvGraphicFramePr>
        <p:xfrm>
          <a:off x="5043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1764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7921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6326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7306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5768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3045920"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a:latin typeface="Cambria Math" charset="0"/>
                        </a:rPr>
                        <m:t>𝐖</m:t>
                      </m:r>
                    </m:oMath>
                  </m:oMathPara>
                </a14:m>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3045920" y="4547553"/>
                <a:ext cx="505267"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6501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charset="0"/>
                        </a:rPr>
                        <m:t>𝒃</m:t>
                      </m:r>
                    </m:oMath>
                  </m:oMathPara>
                </a14:m>
                <a:endParaRPr lang="el-GR" sz="2000" dirty="0"/>
              </a:p>
            </p:txBody>
          </p:sp>
        </mc:Choice>
        <mc:Fallback xmlns="">
          <p:sp>
            <p:nvSpPr>
              <p:cNvPr id="15" name="Ορθογώνιο 14"/>
              <p:cNvSpPr>
                <a:spLocks noRot="1" noChangeAspect="1" noMove="1" noResize="1" noEditPoints="1" noAdjustHandles="1" noChangeArrowheads="1" noChangeShapeType="1" noTextEdit="1"/>
              </p:cNvSpPr>
              <p:nvPr/>
            </p:nvSpPr>
            <p:spPr>
              <a:xfrm>
                <a:off x="6501381" y="4547553"/>
                <a:ext cx="410690"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7628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a:latin typeface="Cambria Math" charset="0"/>
                        </a:rPr>
                        <m:t>𝝈</m:t>
                      </m:r>
                      <m:r>
                        <a:rPr lang="el-GR" b="1" i="1">
                          <a:latin typeface="Cambria Math" charset="0"/>
                        </a:rPr>
                        <m:t>(</m:t>
                      </m:r>
                      <m:sSub>
                        <m:sSubPr>
                          <m:ctrlPr>
                            <a:rPr lang="en-US" b="1" i="1">
                              <a:latin typeface="Cambria Math" panose="02040503050406030204" pitchFamily="18" charset="0"/>
                            </a:rPr>
                          </m:ctrlPr>
                        </m:sSubPr>
                        <m:e>
                          <m:r>
                            <a:rPr lang="en-US" b="1" i="1">
                              <a:latin typeface="Cambria Math" charset="0"/>
                            </a:rPr>
                            <m:t>𝒙</m:t>
                          </m:r>
                        </m:e>
                        <m:sub>
                          <m:r>
                            <a:rPr lang="en-US" b="1" i="1">
                              <a:latin typeface="Cambria Math" charset="0"/>
                            </a:rPr>
                            <m:t>𝒊</m:t>
                          </m:r>
                        </m:sub>
                      </m:sSub>
                      <m:r>
                        <a:rPr lang="en-US" b="1" i="1">
                          <a:latin typeface="Cambria Math" charset="0"/>
                        </a:rPr>
                        <m:t>;</m:t>
                      </m:r>
                      <m:r>
                        <a:rPr lang="en-US" b="1" i="1">
                          <a:latin typeface="Cambria Math" charset="0"/>
                        </a:rPr>
                        <m:t>𝑾</m:t>
                      </m:r>
                      <m:r>
                        <a:rPr lang="en-US" b="1" i="1">
                          <a:latin typeface="Cambria Math" charset="0"/>
                        </a:rPr>
                        <m:t>, </m:t>
                      </m:r>
                      <m:r>
                        <a:rPr lang="en-US" b="1" i="1">
                          <a:latin typeface="Cambria Math" charset="0"/>
                        </a:rPr>
                        <m:t>𝒃</m:t>
                      </m:r>
                      <m:r>
                        <a:rPr lang="en-US" b="1" i="1">
                          <a:latin typeface="Cambria Math" charset="0"/>
                        </a:rPr>
                        <m:t>)</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7628552" y="4562942"/>
                <a:ext cx="1345176"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5079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charset="0"/>
                            </a:rPr>
                            <m:t>𝒙</m:t>
                          </m:r>
                        </m:e>
                        <m:sub>
                          <m:r>
                            <a:rPr lang="en-US" sz="2000" b="1" i="1">
                              <a:latin typeface="Cambria Math" charset="0"/>
                            </a:rPr>
                            <m:t>𝒊</m:t>
                          </m:r>
                        </m:sub>
                      </m:sSub>
                    </m:oMath>
                  </m:oMathPara>
                </a14:m>
                <a:endParaRPr lang="el-GR" sz="2000"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5079599" y="4547553"/>
                <a:ext cx="482248" cy="400110"/>
              </a:xfrm>
              <a:prstGeom prst="rect">
                <a:avLst/>
              </a:prstGeom>
              <a:blipFill>
                <a:blip r:embed="rId5"/>
                <a:stretch>
                  <a:fillRect/>
                </a:stretch>
              </a:blipFill>
            </p:spPr>
            <p:txBody>
              <a:bodyPr/>
              <a:lstStyle/>
              <a:p>
                <a:r>
                  <a:rPr lang="en-US">
                    <a:noFill/>
                  </a:rPr>
                  <a:t> </a:t>
                </a:r>
              </a:p>
            </p:txBody>
          </p:sp>
        </mc:Fallback>
      </mc:AlternateContent>
      <p:sp>
        <p:nvSpPr>
          <p:cNvPr id="19" name="TextBox 18"/>
          <p:cNvSpPr txBox="1"/>
          <p:nvPr/>
        </p:nvSpPr>
        <p:spPr>
          <a:xfrm>
            <a:off x="1939703" y="1385798"/>
            <a:ext cx="2746393" cy="1200329"/>
          </a:xfrm>
          <a:prstGeom prst="rect">
            <a:avLst/>
          </a:prstGeom>
          <a:noFill/>
        </p:spPr>
        <p:txBody>
          <a:bodyPr wrap="none" rtlCol="0">
            <a:spAutoFit/>
          </a:bodyPr>
          <a:lstStyle/>
          <a:p>
            <a:pPr algn="ctr"/>
            <a:r>
              <a:rPr lang="en-US" b="1" dirty="0">
                <a:solidFill>
                  <a:schemeClr val="accent2"/>
                </a:solidFill>
              </a:rPr>
              <a:t>Text (input) representation</a:t>
            </a:r>
          </a:p>
          <a:p>
            <a:pPr algn="ctr"/>
            <a:r>
              <a:rPr lang="en-US" dirty="0"/>
              <a:t>TFIDF</a:t>
            </a:r>
          </a:p>
          <a:p>
            <a:pPr algn="ctr"/>
            <a:r>
              <a:rPr lang="en-US" dirty="0"/>
              <a:t>Word </a:t>
            </a:r>
            <a:r>
              <a:rPr lang="en-US" dirty="0" err="1"/>
              <a:t>embeddings</a:t>
            </a:r>
            <a:endParaRPr lang="en-US" dirty="0"/>
          </a:p>
          <a:p>
            <a:pPr algn="ctr"/>
            <a:r>
              <a:rPr lang="mr-IN" dirty="0"/>
              <a:t>…</a:t>
            </a:r>
            <a:r>
              <a:rPr lang="en-US" dirty="0"/>
              <a:t>.</a:t>
            </a:r>
            <a:endParaRPr lang="el-GR" dirty="0"/>
          </a:p>
        </p:txBody>
      </p:sp>
      <p:cxnSp>
        <p:nvCxnSpPr>
          <p:cNvPr id="21" name="Γωνιώδης σύνδεση 20"/>
          <p:cNvCxnSpPr>
            <a:stCxn id="19" idx="3"/>
            <a:endCxn id="3" idx="0"/>
          </p:cNvCxnSpPr>
          <p:nvPr/>
        </p:nvCxnSpPr>
        <p:spPr>
          <a:xfrm>
            <a:off x="4686096" y="1985963"/>
            <a:ext cx="609249"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839200" y="2948938"/>
            <a:ext cx="1404552" cy="369332"/>
          </a:xfrm>
          <a:prstGeom prst="rect">
            <a:avLst/>
          </a:prstGeom>
          <a:noFill/>
        </p:spPr>
        <p:txBody>
          <a:bodyPr wrap="none" rtlCol="0">
            <a:spAutoFit/>
          </a:bodyPr>
          <a:lstStyle/>
          <a:p>
            <a:r>
              <a:rPr lang="en-US" b="1" dirty="0">
                <a:solidFill>
                  <a:schemeClr val="tx2">
                    <a:lumMod val="50000"/>
                    <a:lumOff val="50000"/>
                  </a:schemeClr>
                </a:solidFill>
              </a:rPr>
              <a:t>very positive</a:t>
            </a:r>
            <a:endParaRPr lang="el-GR" b="1" dirty="0">
              <a:solidFill>
                <a:schemeClr val="tx2">
                  <a:lumMod val="50000"/>
                  <a:lumOff val="50000"/>
                </a:schemeClr>
              </a:solidFill>
            </a:endParaRPr>
          </a:p>
        </p:txBody>
      </p:sp>
      <p:sp>
        <p:nvSpPr>
          <p:cNvPr id="27" name="TextBox 26"/>
          <p:cNvSpPr txBox="1"/>
          <p:nvPr/>
        </p:nvSpPr>
        <p:spPr>
          <a:xfrm>
            <a:off x="9072844" y="3303186"/>
            <a:ext cx="93756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8772675" y="4057995"/>
            <a:ext cx="1465786" cy="369332"/>
          </a:xfrm>
          <a:prstGeom prst="rect">
            <a:avLst/>
          </a:prstGeom>
          <a:noFill/>
        </p:spPr>
        <p:txBody>
          <a:bodyPr wrap="none" rtlCol="0">
            <a:spAutoFit/>
          </a:bodyPr>
          <a:lstStyle/>
          <a:p>
            <a:r>
              <a:rPr lang="en-US" b="1">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8965302" y="3691520"/>
            <a:ext cx="998800" cy="369332"/>
          </a:xfrm>
          <a:prstGeom prst="rect">
            <a:avLst/>
          </a:prstGeom>
          <a:noFill/>
        </p:spPr>
        <p:txBody>
          <a:bodyPr wrap="none" rtlCol="0">
            <a:spAutoFit/>
          </a:bodyPr>
          <a:lstStyle/>
          <a:p>
            <a:r>
              <a:rPr lang="en-US" b="1" dirty="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75280" y="1332767"/>
            <a:ext cx="8249820" cy="3970318"/>
          </a:xfrm>
          <a:prstGeom prst="rect">
            <a:avLst/>
          </a:prstGeom>
        </p:spPr>
        <p:txBody>
          <a:bodyPr wrap="square">
            <a:spAutoFit/>
          </a:bodyPr>
          <a:lstStyle/>
          <a:p>
            <a:pPr algn="just"/>
            <a:r>
              <a:rPr lang="en-US" dirty="0"/>
              <a:t>Non-</a:t>
            </a:r>
            <a:r>
              <a:rPr lang="en-US" dirty="0" err="1"/>
              <a:t>linearities</a:t>
            </a:r>
            <a:r>
              <a:rPr lang="en-US" dirty="0"/>
              <a:t> needed to learn complex (non-linear) representations of data, otherwise the NN would be just a linear function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More layers and neurons can approximate more complex functions</a:t>
            </a:r>
          </a:p>
        </p:txBody>
      </p:sp>
      <p:sp>
        <p:nvSpPr>
          <p:cNvPr id="11"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function</a:t>
            </a:r>
            <a:endParaRPr lang="en-US" dirty="0"/>
          </a:p>
        </p:txBody>
      </p:sp>
      <p:pic>
        <p:nvPicPr>
          <p:cNvPr id="4" name="Εικόνα 3"/>
          <p:cNvPicPr>
            <a:picLocks noChangeAspect="1"/>
          </p:cNvPicPr>
          <p:nvPr/>
        </p:nvPicPr>
        <p:blipFill>
          <a:blip r:embed="rId3"/>
          <a:stretch>
            <a:fillRect/>
          </a:stretch>
        </p:blipFill>
        <p:spPr>
          <a:xfrm>
            <a:off x="2640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8233848" y="1602436"/>
                <a:ext cx="1673279"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1</m:t>
                        </m:r>
                      </m:sub>
                    </m:sSub>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2</m:t>
                        </m:r>
                      </m:sub>
                    </m:sSub>
                    <m:r>
                      <a:rPr lang="en-US" i="1">
                        <a:latin typeface="Cambria Math" charset="0"/>
                      </a:rPr>
                      <m:t>𝑥</m:t>
                    </m:r>
                    <m:r>
                      <a:rPr lang="en-US" i="1">
                        <a:latin typeface="Cambria Math" charset="0"/>
                      </a:rPr>
                      <m:t>=</m:t>
                    </m:r>
                    <m:r>
                      <a:rPr lang="en-US" i="1">
                        <a:latin typeface="Cambria Math" charset="0"/>
                      </a:rPr>
                      <m:t>𝑊𝑥</m:t>
                    </m:r>
                  </m:oMath>
                </a14:m>
                <a:r>
                  <a:rPr lang="en-US" dirty="0"/>
                  <a:t> </a:t>
                </a:r>
                <a:endParaRPr lang="el-GR" dirty="0"/>
              </a:p>
            </p:txBody>
          </p:sp>
        </mc:Choice>
        <mc:Fallback xmlns="">
          <p:sp>
            <p:nvSpPr>
              <p:cNvPr id="7" name="Ορθογώνιο 6"/>
              <p:cNvSpPr>
                <a:spLocks noRot="1" noChangeAspect="1" noMove="1" noResize="1" noEditPoints="1" noAdjustHandles="1" noChangeArrowheads="1" noChangeShapeType="1" noTextEdit="1"/>
              </p:cNvSpPr>
              <p:nvPr/>
            </p:nvSpPr>
            <p:spPr>
              <a:xfrm>
                <a:off x="8233848" y="1602436"/>
                <a:ext cx="1673279"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6358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Sigmoid</a:t>
            </a:r>
          </a:p>
        </p:txBody>
      </p:sp>
      <p:pic>
        <p:nvPicPr>
          <p:cNvPr id="13" name="Εικόνα 12"/>
          <p:cNvPicPr>
            <a:picLocks noChangeAspect="1"/>
          </p:cNvPicPr>
          <p:nvPr/>
        </p:nvPicPr>
        <p:blipFill>
          <a:blip r:embed="rId3"/>
          <a:stretch>
            <a:fillRect/>
          </a:stretch>
        </p:blipFill>
        <p:spPr>
          <a:xfrm>
            <a:off x="2075280" y="1155700"/>
            <a:ext cx="3041650" cy="2159000"/>
          </a:xfrm>
          <a:prstGeom prst="rect">
            <a:avLst/>
          </a:prstGeom>
        </p:spPr>
      </p:pic>
      <p:sp>
        <p:nvSpPr>
          <p:cNvPr id="14" name="Ορθογώνιο 13"/>
          <p:cNvSpPr/>
          <p:nvPr/>
        </p:nvSpPr>
        <p:spPr>
          <a:xfrm>
            <a:off x="1922880" y="3740859"/>
            <a:ext cx="8478420" cy="2585323"/>
          </a:xfrm>
          <a:prstGeom prst="rect">
            <a:avLst/>
          </a:prstGeom>
        </p:spPr>
        <p:txBody>
          <a:bodyPr wrap="square">
            <a:spAutoFit/>
          </a:bodyPr>
          <a:lstStyle/>
          <a:p>
            <a:pPr marL="285750" indent="-285750">
              <a:buFont typeface=".AppleSystemUIFont" charset="-120"/>
              <a:buChar char="+"/>
              <a:defRPr/>
            </a:pPr>
            <a:r>
              <a:rPr lang="en-US" dirty="0"/>
              <a:t>Nice interpretation as the </a:t>
            </a:r>
            <a:r>
              <a:rPr lang="en-US" b="1" dirty="0">
                <a:solidFill>
                  <a:schemeClr val="accent2"/>
                </a:solidFill>
              </a:rPr>
              <a:t>firing rate</a:t>
            </a:r>
            <a:r>
              <a:rPr lang="en-US" dirty="0"/>
              <a:t> of a neuron</a:t>
            </a:r>
          </a:p>
          <a:p>
            <a:pPr marL="742950" lvl="1" indent="-285750">
              <a:buFont typeface="Arial" charset="0"/>
              <a:buChar char="•"/>
              <a:defRPr/>
            </a:pPr>
            <a:r>
              <a:rPr lang="en-US" dirty="0"/>
              <a:t>0 = not firing at all </a:t>
            </a:r>
          </a:p>
          <a:p>
            <a:pPr marL="742950" lvl="1" indent="-285750">
              <a:buFont typeface="Arial" charset="0"/>
              <a:buChar char="•"/>
              <a:defRPr/>
            </a:pPr>
            <a:r>
              <a:rPr lang="en-US" dirty="0"/>
              <a:t>1 = fully firing</a:t>
            </a:r>
          </a:p>
          <a:p>
            <a:pPr marL="742950" lvl="1" indent="-285750">
              <a:buFont typeface="Arial" charset="0"/>
              <a:buChar char="•"/>
              <a:defRPr/>
            </a:pPr>
            <a:endParaRPr lang="en-US" dirty="0"/>
          </a:p>
          <a:p>
            <a:pPr marL="285750" lvl="2" indent="-285750">
              <a:buFont typeface=".AppleSystemUIFont" charset="-120"/>
              <a:buChar char="-"/>
              <a:defRPr/>
            </a:pPr>
            <a:r>
              <a:rPr lang="en-US" dirty="0"/>
              <a:t>Sigmoid neurons </a:t>
            </a:r>
            <a:r>
              <a:rPr lang="en-US" b="1" dirty="0">
                <a:solidFill>
                  <a:schemeClr val="accent2"/>
                </a:solidFill>
              </a:rPr>
              <a:t>saturate</a:t>
            </a:r>
            <a:r>
              <a:rPr lang="en-US" dirty="0"/>
              <a:t> and </a:t>
            </a:r>
            <a:r>
              <a:rPr lang="en-US" b="1" dirty="0">
                <a:solidFill>
                  <a:schemeClr val="accent2"/>
                </a:solidFill>
              </a:rPr>
              <a:t>kill gradients</a:t>
            </a:r>
            <a:r>
              <a:rPr lang="en-US" dirty="0"/>
              <a:t>, thus NN will barely learn</a:t>
            </a:r>
            <a:endParaRPr lang="en-US" b="1" dirty="0">
              <a:solidFill>
                <a:schemeClr val="accent2"/>
              </a:solidFill>
            </a:endParaRPr>
          </a:p>
          <a:p>
            <a:pPr marL="742950" lvl="1" indent="-285750">
              <a:buSzPct val="110000"/>
              <a:buFont typeface="Arial" charset="0"/>
              <a:buChar char="•"/>
              <a:defRPr/>
            </a:pPr>
            <a:r>
              <a:rPr lang="en-US" dirty="0"/>
              <a:t>when the neuron’s activation are 0 or 1 (saturate)</a:t>
            </a:r>
          </a:p>
          <a:p>
            <a:pPr marL="1200150" lvl="2" indent="-285750">
              <a:buSzPct val="110000"/>
              <a:buFont typeface="AppleColorEmoji" charset="0"/>
              <a:buChar char="🙁"/>
              <a:defRPr/>
            </a:pPr>
            <a:r>
              <a:rPr lang="en-US" dirty="0"/>
              <a:t>gradient at these regions almost zero </a:t>
            </a:r>
          </a:p>
          <a:p>
            <a:pPr marL="1200150" lvl="2" indent="-285750">
              <a:buSzPct val="110000"/>
              <a:buFont typeface="AppleColorEmoji" charset="0"/>
              <a:buChar char="🙁"/>
              <a:defRPr/>
            </a:pPr>
            <a:r>
              <a:rPr lang="en-US" dirty="0"/>
              <a:t>almost no signal will flow to its weights </a:t>
            </a:r>
          </a:p>
          <a:p>
            <a:pPr marL="1200150" lvl="2" indent="-285750">
              <a:buSzPct val="110000"/>
              <a:buFont typeface="AppleColorEmoji" charset="0"/>
              <a:buChar char="🙁"/>
              <a:defRPr/>
            </a:pPr>
            <a:r>
              <a:rPr lang="en-US" dirty="0"/>
              <a:t>if initial weights are too large then most neurons would saturate</a:t>
            </a:r>
          </a:p>
        </p:txBody>
      </p:sp>
      <p:sp>
        <p:nvSpPr>
          <p:cNvPr id="2" name="Ορθογώνιο 1"/>
          <p:cNvSpPr/>
          <p:nvPr/>
        </p:nvSpPr>
        <p:spPr>
          <a:xfrm>
            <a:off x="5346700" y="1421633"/>
            <a:ext cx="3898900" cy="1200329"/>
          </a:xfrm>
          <a:prstGeom prst="rect">
            <a:avLst/>
          </a:prstGeom>
        </p:spPr>
        <p:txBody>
          <a:bodyPr wrap="square">
            <a:spAutoFit/>
          </a:bodyPr>
          <a:lstStyle/>
          <a:p>
            <a:pPr>
              <a:defRPr/>
            </a:pPr>
            <a:r>
              <a:rPr lang="en-US" dirty="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6677231" y="2314185"/>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6677231" y="2314185"/>
                <a:ext cx="1237839" cy="307777"/>
              </a:xfrm>
              <a:prstGeom prst="rect">
                <a:avLst/>
              </a:prstGeom>
              <a:blipFill>
                <a:blip r:embed="rId4"/>
                <a:stretch>
                  <a:fillRect l="-4433" b="-6000"/>
                </a:stretch>
              </a:blipFill>
            </p:spPr>
            <p:txBody>
              <a:bodyPr/>
              <a:lstStyle/>
              <a:p>
                <a:r>
                  <a:rPr lang="en-US">
                    <a:noFill/>
                  </a:rPr>
                  <a:t> </a:t>
                </a:r>
              </a:p>
            </p:txBody>
          </p:sp>
        </mc:Fallback>
      </mc:AlternateContent>
      <p:sp>
        <p:nvSpPr>
          <p:cNvPr id="4" name="Ορθογώνιο 3"/>
          <p:cNvSpPr/>
          <p:nvPr/>
        </p:nvSpPr>
        <p:spPr>
          <a:xfrm>
            <a:off x="2146031"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2844800" y="1041401"/>
            <a:ext cx="5956300" cy="2405993"/>
          </a:xfrm>
          <a:prstGeom prst="rect">
            <a:avLst/>
          </a:prstGeom>
        </p:spPr>
      </p:pic>
      <p:sp>
        <p:nvSpPr>
          <p:cNvPr id="14"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Problem: Overfitting</a:t>
            </a:r>
            <a:endParaRPr lang="en-US" dirty="0"/>
          </a:p>
        </p:txBody>
      </p:sp>
      <p:sp>
        <p:nvSpPr>
          <p:cNvPr id="18" name="TextBox 17"/>
          <p:cNvSpPr txBox="1"/>
          <p:nvPr/>
        </p:nvSpPr>
        <p:spPr>
          <a:xfrm>
            <a:off x="5956300" y="4300256"/>
            <a:ext cx="3594100" cy="1200329"/>
          </a:xfrm>
          <a:prstGeom prst="rect">
            <a:avLst/>
          </a:prstGeom>
          <a:noFill/>
        </p:spPr>
        <p:txBody>
          <a:bodyPr wrap="square" rtlCol="0">
            <a:spAutoFit/>
          </a:bodyPr>
          <a:lstStyle/>
          <a:p>
            <a:pPr algn="just"/>
            <a:r>
              <a:rPr lang="en-US" dirty="0"/>
              <a:t>Learned hypothesis may </a:t>
            </a:r>
            <a:r>
              <a:rPr lang="en-US" b="1" dirty="0">
                <a:solidFill>
                  <a:schemeClr val="accent2"/>
                </a:solidFill>
              </a:rPr>
              <a:t>fit</a:t>
            </a:r>
            <a:r>
              <a:rPr lang="en-US" dirty="0"/>
              <a:t> the training data very well, even outliers (</a:t>
            </a:r>
            <a:r>
              <a:rPr lang="en-US" b="1" dirty="0">
                <a:solidFill>
                  <a:schemeClr val="accent2"/>
                </a:solidFill>
              </a:rPr>
              <a:t>noise</a:t>
            </a:r>
            <a:r>
              <a:rPr lang="en-US" dirty="0"/>
              <a:t>) but fail to </a:t>
            </a:r>
            <a:r>
              <a:rPr lang="en-US" b="1" dirty="0">
                <a:solidFill>
                  <a:schemeClr val="accent2"/>
                </a:solidFill>
              </a:rPr>
              <a:t>generalize</a:t>
            </a:r>
            <a:r>
              <a:rPr lang="en-US" dirty="0"/>
              <a:t> to new examples (test data)</a:t>
            </a:r>
            <a:endParaRPr lang="el-GR" dirty="0"/>
          </a:p>
        </p:txBody>
      </p:sp>
      <p:pic>
        <p:nvPicPr>
          <p:cNvPr id="20" name="Εικόνα 19"/>
          <p:cNvPicPr>
            <a:picLocks noChangeAspect="1"/>
          </p:cNvPicPr>
          <p:nvPr/>
        </p:nvPicPr>
        <p:blipFill>
          <a:blip r:embed="rId4"/>
          <a:stretch>
            <a:fillRect/>
          </a:stretch>
        </p:blipFill>
        <p:spPr>
          <a:xfrm>
            <a:off x="1866900" y="3447394"/>
            <a:ext cx="3956050" cy="2906053"/>
          </a:xfrm>
          <a:prstGeom prst="rect">
            <a:avLst/>
          </a:prstGeom>
        </p:spPr>
      </p:pic>
    </p:spTree>
    <p:extLst>
      <p:ext uri="{BB962C8B-B14F-4D97-AF65-F5344CB8AC3E}">
        <p14:creationId xmlns:p14="http://schemas.microsoft.com/office/powerpoint/2010/main" val="1866904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8301" y="1082346"/>
            <a:ext cx="3821145" cy="2044700"/>
          </a:xfrm>
          <a:prstGeom prst="rect">
            <a:avLst/>
          </a:prstGeom>
        </p:spPr>
      </p:pic>
      <p:sp>
        <p:nvSpPr>
          <p:cNvPr id="10" name="TextBox 9"/>
          <p:cNvSpPr txBox="1"/>
          <p:nvPr/>
        </p:nvSpPr>
        <p:spPr>
          <a:xfrm>
            <a:off x="1689770" y="3437565"/>
            <a:ext cx="7098631" cy="1754326"/>
          </a:xfrm>
          <a:prstGeom prst="rect">
            <a:avLst/>
          </a:prstGeom>
          <a:noFill/>
        </p:spPr>
        <p:txBody>
          <a:bodyPr wrap="square" rtlCol="0">
            <a:spAutoFit/>
          </a:bodyPr>
          <a:lstStyle/>
          <a:p>
            <a:r>
              <a:rPr lang="en-US" b="1" dirty="0">
                <a:solidFill>
                  <a:schemeClr val="accent2"/>
                </a:solidFill>
              </a:rPr>
              <a:t>L2 = weight decay</a:t>
            </a:r>
          </a:p>
          <a:p>
            <a:pPr marL="285750" indent="-285750">
              <a:buFont typeface="Arial" charset="0"/>
              <a:buChar char="•"/>
            </a:pPr>
            <a:r>
              <a:rPr lang="en-US" dirty="0"/>
              <a:t>Regularization term that penalizes big weights,               added to the objective</a:t>
            </a:r>
          </a:p>
          <a:p>
            <a:pPr marL="285750" indent="-285750">
              <a:buFont typeface="Arial" charset="0"/>
              <a:buChar char="•"/>
            </a:pPr>
            <a:r>
              <a:rPr lang="en-US" dirty="0"/>
              <a:t>Weight decay value determines how dominant regularization is during gradient computation</a:t>
            </a:r>
          </a:p>
          <a:p>
            <a:pPr marL="285750" indent="-285750">
              <a:buFont typeface="Arial" charset="0"/>
              <a:buChar char="•"/>
            </a:pPr>
            <a:r>
              <a:rPr lang="en-US" dirty="0"/>
              <a:t>Big weight decay coefficient </a:t>
            </a:r>
            <a:r>
              <a:rPr lang="en-US" dirty="0">
                <a:sym typeface="Wingdings"/>
              </a:rPr>
              <a:t> big </a:t>
            </a:r>
            <a:r>
              <a:rPr lang="en-US" dirty="0"/>
              <a:t>penalty for big weights</a:t>
            </a:r>
            <a:endParaRPr lang="en-US" b="1" dirty="0">
              <a:solidFill>
                <a:schemeClr val="accent2"/>
              </a:solidFill>
            </a:endParaRPr>
          </a:p>
        </p:txBody>
      </p:sp>
      <p:sp>
        <p:nvSpPr>
          <p:cNvPr id="11"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Solution: Regularization</a:t>
            </a:r>
            <a:endParaRPr lang="en-US" dirty="0"/>
          </a:p>
        </p:txBody>
      </p:sp>
      <p:sp>
        <p:nvSpPr>
          <p:cNvPr id="9" name="Ορθογώνιο 8"/>
          <p:cNvSpPr/>
          <p:nvPr/>
        </p:nvSpPr>
        <p:spPr>
          <a:xfrm>
            <a:off x="5459445" y="1249197"/>
            <a:ext cx="5046720" cy="1754326"/>
          </a:xfrm>
          <a:prstGeom prst="rect">
            <a:avLst/>
          </a:prstGeom>
        </p:spPr>
        <p:txBody>
          <a:bodyPr wrap="square">
            <a:spAutoFit/>
          </a:bodyPr>
          <a:lstStyle/>
          <a:p>
            <a:r>
              <a:rPr lang="en-US" b="1" dirty="0">
                <a:solidFill>
                  <a:schemeClr val="accent2"/>
                </a:solidFill>
              </a:rPr>
              <a:t>Dropout</a:t>
            </a:r>
          </a:p>
          <a:p>
            <a:pPr marL="285750" indent="-285750">
              <a:buFont typeface="Arial" charset="0"/>
              <a:buChar char="•"/>
            </a:pPr>
            <a:r>
              <a:rPr lang="en-US" dirty="0"/>
              <a:t>Randomly drop units (along with their connections) during training</a:t>
            </a:r>
          </a:p>
          <a:p>
            <a:pPr marL="285750" indent="-285750">
              <a:buFont typeface="Arial" charset="0"/>
              <a:buChar char="•"/>
            </a:pPr>
            <a:r>
              <a:rPr lang="en-US" dirty="0"/>
              <a:t>Each unit retained with fixed probability p, independent of other units </a:t>
            </a:r>
          </a:p>
          <a:p>
            <a:pPr marL="285750" indent="-285750">
              <a:buClr>
                <a:schemeClr val="tx1"/>
              </a:buClr>
              <a:buFont typeface="Arial" charset="0"/>
              <a:buChar char="•"/>
            </a:pPr>
            <a:r>
              <a:rPr lang="en-US" dirty="0">
                <a:solidFill>
                  <a:schemeClr val="accent2"/>
                </a:solidFill>
              </a:rPr>
              <a:t>Hyper-parameter</a:t>
            </a:r>
            <a:r>
              <a:rPr lang="en-US" dirty="0"/>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6808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𝐽</m:t>
                          </m:r>
                        </m:e>
                        <m:sub>
                          <m:r>
                            <a:rPr lang="en-US" i="1">
                              <a:latin typeface="Cambria Math" charset="0"/>
                            </a:rPr>
                            <m:t>𝑟𝑒𝑔</m:t>
                          </m:r>
                        </m:sub>
                      </m:sSub>
                      <m:d>
                        <m:dPr>
                          <m:ctrlPr>
                            <a:rPr lang="en-US" i="1">
                              <a:latin typeface="Cambria Math" panose="02040503050406030204" pitchFamily="18" charset="0"/>
                            </a:rPr>
                          </m:ctrlPr>
                        </m:dPr>
                        <m:e>
                          <m:r>
                            <a:rPr lang="el-GR" i="1">
                              <a:latin typeface="Cambria Math" charset="0"/>
                            </a:rPr>
                            <m:t>𝜃</m:t>
                          </m:r>
                        </m:e>
                      </m:d>
                      <m:r>
                        <a:rPr lang="en-US" i="1">
                          <a:latin typeface="Cambria Math" charset="0"/>
                        </a:rPr>
                        <m:t>= </m:t>
                      </m:r>
                      <m:r>
                        <a:rPr lang="en-US" i="1">
                          <a:latin typeface="Cambria Math" charset="0"/>
                        </a:rPr>
                        <m:t>𝐽</m:t>
                      </m:r>
                      <m:d>
                        <m:dPr>
                          <m:ctrlPr>
                            <a:rPr lang="en-US" i="1">
                              <a:latin typeface="Cambria Math" panose="02040503050406030204" pitchFamily="18" charset="0"/>
                            </a:rPr>
                          </m:ctrlPr>
                        </m:dPr>
                        <m:e>
                          <m:r>
                            <a:rPr lang="el-GR" i="1">
                              <a:latin typeface="Cambria Math" charset="0"/>
                            </a:rPr>
                            <m:t>𝜃</m:t>
                          </m:r>
                        </m:e>
                      </m:d>
                      <m:r>
                        <a:rPr lang="en-US" i="1">
                          <a:latin typeface="Cambria Math" charset="0"/>
                        </a:rPr>
                        <m:t>+</m:t>
                      </m:r>
                      <m:r>
                        <a:rPr lang="el-GR" i="1">
                          <a:latin typeface="Cambria Math" charset="0"/>
                        </a:rPr>
                        <m:t>𝜆</m:t>
                      </m:r>
                      <m:nary>
                        <m:naryPr>
                          <m:chr m:val="∑"/>
                          <m:supHide m:val="on"/>
                          <m:ctrlPr>
                            <a:rPr lang="el-GR" i="1">
                              <a:latin typeface="Cambria Math" panose="02040503050406030204" pitchFamily="18" charset="0"/>
                            </a:rPr>
                          </m:ctrlPr>
                        </m:naryPr>
                        <m:sub>
                          <m:r>
                            <m:rPr>
                              <m:brk m:alnAt="7"/>
                            </m:rPr>
                            <a:rPr lang="en-US" i="1">
                              <a:latin typeface="Cambria Math" charset="0"/>
                            </a:rPr>
                            <m:t>𝑘</m:t>
                          </m:r>
                        </m:sub>
                        <m:sup/>
                        <m:e>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𝑘</m:t>
                              </m:r>
                            </m:sub>
                            <m:sup>
                              <m:r>
                                <a:rPr lang="en-US" i="1">
                                  <a:latin typeface="Cambria Math" charset="0"/>
                                </a:rPr>
                                <m:t>2</m:t>
                              </m:r>
                            </m:sup>
                          </m:sSubSup>
                        </m:e>
                      </m:nary>
                    </m:oMath>
                  </m:oMathPara>
                </a14:m>
                <a:endParaRPr lang="en-US"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6808500" y="3932572"/>
                <a:ext cx="3516600" cy="764312"/>
              </a:xfrm>
              <a:prstGeom prst="rect">
                <a:avLst/>
              </a:prstGeom>
              <a:blipFill>
                <a:blip r:embed="rId4"/>
                <a:stretch>
                  <a:fillRect/>
                </a:stretch>
              </a:blipFill>
            </p:spPr>
            <p:txBody>
              <a:bodyPr/>
              <a:lstStyle/>
              <a:p>
                <a:r>
                  <a:rPr lang="en-US">
                    <a:noFill/>
                  </a:rPr>
                  <a:t> </a:t>
                </a:r>
              </a:p>
            </p:txBody>
          </p:sp>
        </mc:Fallback>
      </mc:AlternateContent>
      <p:sp>
        <p:nvSpPr>
          <p:cNvPr id="14" name="TextBox 13"/>
          <p:cNvSpPr txBox="1"/>
          <p:nvPr/>
        </p:nvSpPr>
        <p:spPr>
          <a:xfrm>
            <a:off x="1689770" y="5454920"/>
            <a:ext cx="7598875" cy="1477328"/>
          </a:xfrm>
          <a:prstGeom prst="rect">
            <a:avLst/>
          </a:prstGeom>
          <a:noFill/>
        </p:spPr>
        <p:txBody>
          <a:bodyPr wrap="none" rtlCol="0">
            <a:spAutoFit/>
          </a:bodyPr>
          <a:lstStyle/>
          <a:p>
            <a:r>
              <a:rPr lang="en-US" b="1" dirty="0">
                <a:solidFill>
                  <a:schemeClr val="accent2"/>
                </a:solidFill>
              </a:rPr>
              <a:t>Early-stopping</a:t>
            </a:r>
          </a:p>
          <a:p>
            <a:pPr marL="285750" indent="-285750">
              <a:buFont typeface="Arial" charset="0"/>
              <a:buChar char="•"/>
            </a:pPr>
            <a:r>
              <a:rPr lang="en-US" dirty="0"/>
              <a:t>Use validation error to decide when to stop training</a:t>
            </a:r>
          </a:p>
          <a:p>
            <a:pPr marL="285750" indent="-285750">
              <a:buFont typeface="Arial" charset="0"/>
              <a:buChar char="•"/>
            </a:pPr>
            <a:r>
              <a:rPr lang="en-US" dirty="0"/>
              <a:t>Stop when monitored quantity has not improved after n subsequent epochs</a:t>
            </a:r>
          </a:p>
          <a:p>
            <a:pPr marL="285750" indent="-285750">
              <a:buFont typeface="Arial" charset="0"/>
              <a:buChar char="•"/>
            </a:pPr>
            <a:r>
              <a:rPr lang="en-US" dirty="0"/>
              <a:t>n is called patience </a:t>
            </a:r>
          </a:p>
          <a:p>
            <a:endParaRPr lang="el-GR" dirty="0"/>
          </a:p>
        </p:txBody>
      </p:sp>
      <p:sp>
        <p:nvSpPr>
          <p:cNvPr id="5" name="Ορθογώνιο 4"/>
          <p:cNvSpPr/>
          <p:nvPr/>
        </p:nvSpPr>
        <p:spPr>
          <a:xfrm>
            <a:off x="5417031" y="2970370"/>
            <a:ext cx="5089135" cy="461665"/>
          </a:xfrm>
          <a:prstGeom prst="rect">
            <a:avLst/>
          </a:prstGeom>
        </p:spPr>
        <p:txBody>
          <a:bodyPr wrap="square">
            <a:spAutoFit/>
          </a:bodyPr>
          <a:lstStyle/>
          <a:p>
            <a:r>
              <a:rPr lang="en-US" sz="1200" i="1" dirty="0">
                <a:solidFill>
                  <a:srgbClr val="222222"/>
                </a:solidFill>
                <a:latin typeface="Arial" charset="0"/>
              </a:rPr>
              <a:t>Srivastava,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research (2014)</a:t>
            </a:r>
            <a:endParaRPr lang="el-GR" sz="1200" i="1" dirty="0"/>
          </a:p>
        </p:txBody>
      </p:sp>
    </p:spTree>
    <p:extLst>
      <p:ext uri="{BB962C8B-B14F-4D97-AF65-F5344CB8AC3E}">
        <p14:creationId xmlns:p14="http://schemas.microsoft.com/office/powerpoint/2010/main" val="1691692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Tuning hyper-parameters</a:t>
            </a:r>
          </a:p>
        </p:txBody>
      </p:sp>
      <p:sp>
        <p:nvSpPr>
          <p:cNvPr id="10" name="Ορθογώνιο 9"/>
          <p:cNvSpPr/>
          <p:nvPr/>
        </p:nvSpPr>
        <p:spPr>
          <a:xfrm>
            <a:off x="1790700" y="3499422"/>
            <a:ext cx="8559800" cy="3139321"/>
          </a:xfrm>
          <a:prstGeom prst="rect">
            <a:avLst/>
          </a:prstGeom>
        </p:spPr>
        <p:txBody>
          <a:bodyPr wrap="square">
            <a:spAutoFit/>
          </a:bodyPr>
          <a:lstStyle/>
          <a:p>
            <a:r>
              <a:rPr lang="en-US" dirty="0"/>
              <a:t>“Grid and random search of 9 trials for optimizing function g(x) ≈ g(x) + h(y)</a:t>
            </a:r>
          </a:p>
          <a:p>
            <a:r>
              <a:rPr lang="en-US" dirty="0"/>
              <a:t>With grid search, nine trials only test g(x) in three distinct places. </a:t>
            </a:r>
          </a:p>
          <a:p>
            <a:r>
              <a:rPr lang="en-US" dirty="0"/>
              <a:t>With random search, all nine trials explore distinct values of g. ”</a:t>
            </a:r>
          </a:p>
          <a:p>
            <a:endParaRPr lang="en-US" dirty="0"/>
          </a:p>
          <a:p>
            <a:r>
              <a:rPr lang="en-US" dirty="0"/>
              <a:t>Both try configurations randomly and </a:t>
            </a:r>
            <a:r>
              <a:rPr lang="en-US" b="1" dirty="0">
                <a:solidFill>
                  <a:schemeClr val="accent2"/>
                </a:solidFill>
              </a:rPr>
              <a:t>blindly</a:t>
            </a:r>
          </a:p>
          <a:p>
            <a:r>
              <a:rPr lang="en-US" dirty="0"/>
              <a:t>Next trial is independent to all the trials done before</a:t>
            </a:r>
          </a:p>
          <a:p>
            <a:endParaRPr lang="en-US" dirty="0"/>
          </a:p>
          <a:p>
            <a:r>
              <a:rPr lang="en-US" b="1" dirty="0">
                <a:hlinkClick r:id="rId3"/>
              </a:rPr>
              <a:t>Bayesian optimization for hyper-parameter tuning:</a:t>
            </a:r>
            <a:endParaRPr lang="en-US" b="1" dirty="0"/>
          </a:p>
          <a:p>
            <a:r>
              <a:rPr lang="en-US" dirty="0"/>
              <a:t>Make smarter choice for the next trial, minimize the number of trials</a:t>
            </a:r>
          </a:p>
          <a:p>
            <a:pPr marL="342900" indent="-342900">
              <a:buFont typeface="+mj-lt"/>
              <a:buAutoNum type="arabicPeriod"/>
            </a:pPr>
            <a:r>
              <a:rPr lang="en-US" dirty="0"/>
              <a:t>Collect the performance at several configurations</a:t>
            </a:r>
          </a:p>
          <a:p>
            <a:pPr marL="342900" indent="-342900">
              <a:buFont typeface="+mj-lt"/>
              <a:buAutoNum type="arabicPeriod"/>
            </a:pPr>
            <a:r>
              <a:rPr lang="en-US" dirty="0"/>
              <a:t>Make inference and decide what configuration to try next</a:t>
            </a:r>
          </a:p>
        </p:txBody>
      </p:sp>
      <p:pic>
        <p:nvPicPr>
          <p:cNvPr id="11" name="Εικόνα 10"/>
          <p:cNvPicPr>
            <a:picLocks noChangeAspect="1"/>
          </p:cNvPicPr>
          <p:nvPr/>
        </p:nvPicPr>
        <p:blipFill>
          <a:blip r:embed="rId4"/>
          <a:stretch>
            <a:fillRect/>
          </a:stretch>
        </p:blipFill>
        <p:spPr>
          <a:xfrm>
            <a:off x="1790700" y="1066065"/>
            <a:ext cx="4845050" cy="2433356"/>
          </a:xfrm>
          <a:prstGeom prst="rect">
            <a:avLst/>
          </a:prstGeom>
        </p:spPr>
      </p:pic>
      <p:sp>
        <p:nvSpPr>
          <p:cNvPr id="12" name="Ορθογώνιο 11"/>
          <p:cNvSpPr/>
          <p:nvPr/>
        </p:nvSpPr>
        <p:spPr>
          <a:xfrm>
            <a:off x="7023100" y="1302861"/>
            <a:ext cx="2908300" cy="1200329"/>
          </a:xfrm>
          <a:prstGeom prst="rect">
            <a:avLst/>
          </a:prstGeom>
        </p:spPr>
        <p:txBody>
          <a:bodyPr wrap="square">
            <a:spAutoFit/>
          </a:bodyPr>
          <a:lstStyle/>
          <a:p>
            <a:pPr algn="ctr"/>
            <a:r>
              <a:rPr lang="en-US" dirty="0"/>
              <a:t>g(x) ≈ g(x) + h(y)</a:t>
            </a:r>
          </a:p>
          <a:p>
            <a:pPr algn="ctr"/>
            <a:endParaRPr lang="en-US" dirty="0"/>
          </a:p>
          <a:p>
            <a:pPr algn="ctr"/>
            <a:r>
              <a:rPr lang="en-US" dirty="0"/>
              <a:t>g(x) shown in green</a:t>
            </a:r>
          </a:p>
          <a:p>
            <a:pPr algn="ctr"/>
            <a:r>
              <a:rPr lang="en-US" dirty="0"/>
              <a:t>h(y) is shown in yellow</a:t>
            </a:r>
          </a:p>
        </p:txBody>
      </p:sp>
      <p:sp>
        <p:nvSpPr>
          <p:cNvPr id="13" name="Ορθογώνιο 12"/>
          <p:cNvSpPr/>
          <p:nvPr/>
        </p:nvSpPr>
        <p:spPr>
          <a:xfrm>
            <a:off x="6838951" y="2591233"/>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Research, Feb (2012)</a:t>
            </a:r>
            <a:endParaRPr lang="el-GR" sz="1200" i="1" dirty="0"/>
          </a:p>
        </p:txBody>
      </p:sp>
    </p:spTree>
    <p:extLst>
      <p:ext uri="{BB962C8B-B14F-4D97-AF65-F5344CB8AC3E}">
        <p14:creationId xmlns:p14="http://schemas.microsoft.com/office/powerpoint/2010/main" val="1285758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AI vs Machine Learning vs Deep Learning</a:t>
            </a:r>
          </a:p>
        </p:txBody>
      </p:sp>
      <p:pic>
        <p:nvPicPr>
          <p:cNvPr id="3" name="Picture 2"/>
          <p:cNvPicPr>
            <a:picLocks noChangeAspect="1"/>
          </p:cNvPicPr>
          <p:nvPr/>
        </p:nvPicPr>
        <p:blipFill>
          <a:blip r:embed="rId2"/>
          <a:stretch>
            <a:fillRect/>
          </a:stretch>
        </p:blipFill>
        <p:spPr>
          <a:xfrm>
            <a:off x="2721838" y="2399006"/>
            <a:ext cx="5505450" cy="3924300"/>
          </a:xfrm>
          <a:prstGeom prst="rect">
            <a:avLst/>
          </a:prstGeom>
        </p:spPr>
      </p:pic>
    </p:spTree>
    <p:extLst>
      <p:ext uri="{BB962C8B-B14F-4D97-AF65-F5344CB8AC3E}">
        <p14:creationId xmlns:p14="http://schemas.microsoft.com/office/powerpoint/2010/main" val="406413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Loss functions and output</a:t>
            </a:r>
            <a:endParaRPr lang="en-US" dirty="0"/>
          </a:p>
        </p:txBody>
      </p:sp>
      <p:cxnSp>
        <p:nvCxnSpPr>
          <p:cNvPr id="14" name="Ευθεία γραμμή σύνδεσης 13"/>
          <p:cNvCxnSpPr/>
          <p:nvPr/>
        </p:nvCxnSpPr>
        <p:spPr>
          <a:xfrm flipH="1">
            <a:off x="7024460"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4537284" y="1041400"/>
            <a:ext cx="1578637" cy="400110"/>
          </a:xfrm>
          <a:prstGeom prst="rect">
            <a:avLst/>
          </a:prstGeom>
          <a:noFill/>
        </p:spPr>
        <p:txBody>
          <a:bodyPr wrap="none" rtlCol="0">
            <a:spAutoFit/>
          </a:bodyPr>
          <a:lstStyle/>
          <a:p>
            <a:r>
              <a:rPr lang="en-US" sz="2000" b="1" dirty="0">
                <a:solidFill>
                  <a:schemeClr val="accent2"/>
                </a:solidFill>
              </a:rPr>
              <a:t>Classification</a:t>
            </a:r>
            <a:endParaRPr lang="el-GR" b="1" dirty="0">
              <a:solidFill>
                <a:schemeClr val="accent2"/>
              </a:solidFill>
            </a:endParaRPr>
          </a:p>
        </p:txBody>
      </p:sp>
      <p:sp>
        <p:nvSpPr>
          <p:cNvPr id="17" name="TextBox 16"/>
          <p:cNvSpPr txBox="1"/>
          <p:nvPr/>
        </p:nvSpPr>
        <p:spPr>
          <a:xfrm>
            <a:off x="7725442" y="1053128"/>
            <a:ext cx="1338572" cy="400110"/>
          </a:xfrm>
          <a:prstGeom prst="rect">
            <a:avLst/>
          </a:prstGeom>
          <a:noFill/>
        </p:spPr>
        <p:txBody>
          <a:bodyPr wrap="none" rtlCol="0">
            <a:spAutoFit/>
          </a:bodyPr>
          <a:lstStyle/>
          <a:p>
            <a:r>
              <a:rPr lang="en-US" sz="2000" b="1" dirty="0">
                <a:solidFill>
                  <a:schemeClr val="accent2"/>
                </a:solidFill>
              </a:rPr>
              <a:t>Regression</a:t>
            </a:r>
            <a:endParaRPr lang="el-GR" b="1" dirty="0">
              <a:solidFill>
                <a:schemeClr val="accent2"/>
              </a:solidFill>
            </a:endParaRPr>
          </a:p>
        </p:txBody>
      </p:sp>
      <p:sp>
        <p:nvSpPr>
          <p:cNvPr id="18" name="Ορθογώνιο 17"/>
          <p:cNvSpPr/>
          <p:nvPr/>
        </p:nvSpPr>
        <p:spPr>
          <a:xfrm>
            <a:off x="1820096" y="1680578"/>
            <a:ext cx="1086388" cy="646331"/>
          </a:xfrm>
          <a:prstGeom prst="rect">
            <a:avLst/>
          </a:prstGeom>
        </p:spPr>
        <p:txBody>
          <a:bodyPr wrap="none">
            <a:spAutoFit/>
          </a:bodyPr>
          <a:lstStyle/>
          <a:p>
            <a:r>
              <a:rPr lang="en-US" b="1" dirty="0">
                <a:solidFill>
                  <a:srgbClr val="222222"/>
                </a:solidFill>
              </a:rPr>
              <a:t>Training </a:t>
            </a:r>
            <a:endParaRPr lang="en-US" b="1" dirty="0">
              <a:solidFill>
                <a:srgbClr val="222222"/>
              </a:solidFill>
            </a:endParaRPr>
          </a:p>
          <a:p>
            <a:r>
              <a:rPr lang="en-US" b="1" dirty="0">
                <a:solidFill>
                  <a:srgbClr val="222222"/>
                </a:solidFill>
              </a:rPr>
              <a:t>examples</a:t>
            </a:r>
            <a:endParaRPr lang="el-GR" dirty="0"/>
          </a:p>
        </p:txBody>
      </p:sp>
      <p:sp>
        <p:nvSpPr>
          <p:cNvPr id="19" name="TextBox 18"/>
          <p:cNvSpPr txBox="1"/>
          <p:nvPr/>
        </p:nvSpPr>
        <p:spPr>
          <a:xfrm>
            <a:off x="3336229" y="1715572"/>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endParaRPr lang="en-US" dirty="0">
              <a:solidFill>
                <a:srgbClr val="222222"/>
              </a:solidFill>
            </a:endParaRPr>
          </a:p>
          <a:p>
            <a:pPr algn="ctr"/>
            <a:r>
              <a:rPr lang="en-US" dirty="0">
                <a:solidFill>
                  <a:srgbClr val="222222"/>
                </a:solidFill>
              </a:rPr>
              <a:t>(</a:t>
            </a:r>
            <a:r>
              <a:rPr lang="en-US" dirty="0">
                <a:solidFill>
                  <a:srgbClr val="222222"/>
                </a:solidFill>
              </a:rPr>
              <a:t>one-hot encoding)</a:t>
            </a:r>
            <a:endParaRPr lang="el-GR" dirty="0"/>
          </a:p>
        </p:txBody>
      </p:sp>
      <p:sp>
        <p:nvSpPr>
          <p:cNvPr id="20" name="Ορθογώνιο 19"/>
          <p:cNvSpPr/>
          <p:nvPr/>
        </p:nvSpPr>
        <p:spPr>
          <a:xfrm>
            <a:off x="7301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1820097" y="2733159"/>
            <a:ext cx="923651"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22" name="TextBox 21"/>
          <p:cNvSpPr txBox="1"/>
          <p:nvPr/>
        </p:nvSpPr>
        <p:spPr>
          <a:xfrm>
            <a:off x="3096420" y="2669104"/>
            <a:ext cx="3825080" cy="615553"/>
          </a:xfrm>
          <a:prstGeom prst="rect">
            <a:avLst/>
          </a:prstGeom>
          <a:noFill/>
        </p:spPr>
        <p:txBody>
          <a:bodyPr wrap="square" rtlCol="0">
            <a:spAutoFit/>
          </a:bodyPr>
          <a:lstStyle/>
          <a:p>
            <a:pPr algn="ctr"/>
            <a:r>
              <a:rPr lang="en-US" dirty="0"/>
              <a:t>Soft-max</a:t>
            </a:r>
          </a:p>
          <a:p>
            <a:pPr algn="ctr"/>
            <a:r>
              <a:rPr lang="en-US" sz="1600" dirty="0"/>
              <a:t> [map </a:t>
            </a:r>
            <a:r>
              <a:rPr lang="en-US" sz="1600" dirty="0">
                <a:solidFill>
                  <a:srgbClr val="222222"/>
                </a:solidFill>
              </a:rPr>
              <a:t>R</a:t>
            </a:r>
            <a:r>
              <a:rPr lang="en-US" sz="1600" baseline="30000" dirty="0">
                <a:solidFill>
                  <a:srgbClr val="222222"/>
                </a:solidFill>
              </a:rPr>
              <a:t>n </a:t>
            </a:r>
            <a:r>
              <a:rPr lang="en-US" sz="1600" dirty="0">
                <a:solidFill>
                  <a:srgbClr val="222222"/>
                </a:solidFill>
              </a:rPr>
              <a:t>to a probability distribution]</a:t>
            </a:r>
            <a:endParaRPr lang="el-GR" sz="1600" dirty="0"/>
          </a:p>
        </p:txBody>
      </p:sp>
      <p:sp>
        <p:nvSpPr>
          <p:cNvPr id="23" name="Ορθογώνιο 22"/>
          <p:cNvSpPr/>
          <p:nvPr/>
        </p:nvSpPr>
        <p:spPr>
          <a:xfrm>
            <a:off x="7301848" y="2678669"/>
            <a:ext cx="2814872" cy="646331"/>
          </a:xfrm>
          <a:prstGeom prst="rect">
            <a:avLst/>
          </a:prstGeom>
        </p:spPr>
        <p:txBody>
          <a:bodyPr wrap="square">
            <a:spAutoFit/>
          </a:bodyPr>
          <a:lstStyle/>
          <a:p>
            <a:pPr algn="ctr"/>
            <a:r>
              <a:rPr lang="en-US" dirty="0">
                <a:solidFill>
                  <a:srgbClr val="222222"/>
                </a:solidFill>
              </a:rPr>
              <a:t>Linear </a:t>
            </a:r>
            <a:r>
              <a:rPr lang="en-US">
                <a:solidFill>
                  <a:srgbClr val="222222"/>
                </a:solidFill>
              </a:rPr>
              <a:t>(Identity) </a:t>
            </a:r>
          </a:p>
          <a:p>
            <a:pPr algn="ctr"/>
            <a:r>
              <a:rPr lang="en-US" dirty="0">
                <a:solidFill>
                  <a:srgbClr val="222222"/>
                </a:solidFill>
              </a:rPr>
              <a:t>or Sigmoid</a:t>
            </a:r>
            <a:endParaRPr lang="en-US" dirty="0">
              <a:solidFill>
                <a:srgbClr val="222222"/>
              </a:solidFill>
            </a:endParaRPr>
          </a:p>
        </p:txBody>
      </p:sp>
      <p:sp>
        <p:nvSpPr>
          <p:cNvPr id="24" name="Ορθογώνιο 23"/>
          <p:cNvSpPr/>
          <p:nvPr/>
        </p:nvSpPr>
        <p:spPr>
          <a:xfrm>
            <a:off x="1820095" y="4442548"/>
            <a:ext cx="1158330" cy="646331"/>
          </a:xfrm>
          <a:prstGeom prst="rect">
            <a:avLst/>
          </a:prstGeom>
        </p:spPr>
        <p:txBody>
          <a:bodyPr wrap="none">
            <a:spAutoFit/>
          </a:bodyPr>
          <a:lstStyle/>
          <a:p>
            <a:r>
              <a:rPr lang="en-US" b="1" dirty="0">
                <a:solidFill>
                  <a:srgbClr val="222222"/>
                </a:solidFill>
              </a:rPr>
              <a:t>Cost (loss)</a:t>
            </a:r>
          </a:p>
          <a:p>
            <a:r>
              <a:rPr lang="en-US" b="1" dirty="0">
                <a:solidFill>
                  <a:srgbClr val="222222"/>
                </a:solidFill>
              </a:rPr>
              <a:t>function</a:t>
            </a:r>
          </a:p>
        </p:txBody>
      </p:sp>
      <p:sp>
        <p:nvSpPr>
          <p:cNvPr id="25" name="TextBox 24"/>
          <p:cNvSpPr txBox="1"/>
          <p:nvPr/>
        </p:nvSpPr>
        <p:spPr>
          <a:xfrm>
            <a:off x="3382845" y="4455328"/>
            <a:ext cx="3025526" cy="369332"/>
          </a:xfrm>
          <a:prstGeom prst="rect">
            <a:avLst/>
          </a:prstGeom>
          <a:noFill/>
        </p:spPr>
        <p:txBody>
          <a:bodyPr wrap="square" rtlCol="0">
            <a:spAutoFit/>
          </a:bodyPr>
          <a:lstStyle/>
          <a:p>
            <a:pPr algn="ctr"/>
            <a:r>
              <a:rPr lang="en-US" dirty="0"/>
              <a:t>Cross-entropy</a:t>
            </a:r>
            <a:endParaRPr lang="el-GR" dirty="0"/>
          </a:p>
        </p:txBody>
      </p:sp>
      <p:sp>
        <p:nvSpPr>
          <p:cNvPr id="26" name="Ορθογώνιο 25"/>
          <p:cNvSpPr/>
          <p:nvPr/>
        </p:nvSpPr>
        <p:spPr>
          <a:xfrm>
            <a:off x="7301848" y="4455328"/>
            <a:ext cx="2814872" cy="369332"/>
          </a:xfrm>
          <a:prstGeom prst="rect">
            <a:avLst/>
          </a:prstGeom>
        </p:spPr>
        <p:txBody>
          <a:bodyPr wrap="square">
            <a:spAutoFit/>
          </a:bodyPr>
          <a:lstStyle/>
          <a:p>
            <a:pPr algn="ctr"/>
            <a:r>
              <a:rPr lang="en-US" dirty="0">
                <a:solidFill>
                  <a:srgbClr val="222222"/>
                </a:solidFill>
              </a:rPr>
              <a:t>Mean Squared Error</a:t>
            </a:r>
            <a:endParaRPr lang="en-US" dirty="0">
              <a:solidFill>
                <a:srgbClr val="222222"/>
              </a:solidFill>
            </a:endParaRPr>
          </a:p>
        </p:txBody>
      </p:sp>
      <p:pic>
        <p:nvPicPr>
          <p:cNvPr id="32" name="Εικόνα 31"/>
          <p:cNvPicPr>
            <a:picLocks noChangeAspect="1"/>
          </p:cNvPicPr>
          <p:nvPr/>
        </p:nvPicPr>
        <p:blipFill>
          <a:blip r:embed="rId3"/>
          <a:stretch>
            <a:fillRect/>
          </a:stretch>
        </p:blipFill>
        <p:spPr>
          <a:xfrm>
            <a:off x="3529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96" y="3327102"/>
            <a:ext cx="1524000" cy="762000"/>
          </a:xfrm>
          <a:prstGeom prst="rect">
            <a:avLst/>
          </a:prstGeom>
        </p:spPr>
      </p:pic>
      <p:sp>
        <p:nvSpPr>
          <p:cNvPr id="35" name="Ορθογώνιο 34"/>
          <p:cNvSpPr/>
          <p:nvPr/>
        </p:nvSpPr>
        <p:spPr>
          <a:xfrm>
            <a:off x="8964724" y="3827195"/>
            <a:ext cx="595035" cy="307777"/>
          </a:xfrm>
          <a:prstGeom prst="rect">
            <a:avLst/>
          </a:prstGeom>
        </p:spPr>
        <p:txBody>
          <a:bodyPr wrap="none">
            <a:spAutoFit/>
          </a:bodyPr>
          <a:lstStyle/>
          <a:p>
            <a:r>
              <a:rPr lang="el-GR" sz="1400" dirty="0"/>
              <a:t>f(x)=x</a:t>
            </a:r>
          </a:p>
        </p:txBody>
      </p:sp>
      <mc:AlternateContent xmlns:mc="http://schemas.openxmlformats.org/markup-compatibility/2006">
        <mc:Choice xmlns:a14="http://schemas.microsoft.com/office/drawing/2010/main" Requires="a14">
          <p:sp>
            <p:nvSpPr>
              <p:cNvPr id="38" name="TextBox 37"/>
              <p:cNvSpPr txBox="1"/>
              <p:nvPr/>
            </p:nvSpPr>
            <p:spPr>
              <a:xfrm>
                <a:off x="2166979" y="5140087"/>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rPr>
                        <m:t>𝐽</m:t>
                      </m:r>
                      <m:d>
                        <m:dPr>
                          <m:ctrlPr>
                            <a:rPr lang="en-US" sz="1400" i="1">
                              <a:latin typeface="Cambria Math" panose="02040503050406030204" pitchFamily="18" charset="0"/>
                            </a:rPr>
                          </m:ctrlPr>
                        </m:dPr>
                        <m:e>
                          <m:r>
                            <a:rPr lang="el-GR" sz="1400" i="1">
                              <a:latin typeface="Cambria Math" charset="0"/>
                            </a:rPr>
                            <m:t>𝜃</m:t>
                          </m:r>
                        </m:e>
                      </m:d>
                      <m:r>
                        <a:rPr lang="el-GR" sz="1400" i="1">
                          <a:latin typeface="Cambria Math" charset="0"/>
                        </a:rPr>
                        <m:t>=</m:t>
                      </m:r>
                      <m:r>
                        <a:rPr lang="en-US" sz="1400" i="1">
                          <a:latin typeface="Cambria Math" charset="0"/>
                        </a:rPr>
                        <m:t>−</m:t>
                      </m:r>
                      <m:f>
                        <m:fPr>
                          <m:ctrlPr>
                            <a:rPr lang="mr-IN" sz="1400" i="1">
                              <a:latin typeface="Cambria Math" panose="02040503050406030204" pitchFamily="18" charset="0"/>
                            </a:rPr>
                          </m:ctrlPr>
                        </m:fPr>
                        <m:num>
                          <m:r>
                            <a:rPr lang="en-US" sz="1400" i="1">
                              <a:latin typeface="Cambria Math" charset="0"/>
                            </a:rPr>
                            <m:t>1</m:t>
                          </m:r>
                        </m:num>
                        <m:den>
                          <m:r>
                            <a:rPr lang="en-US" sz="1400" i="1">
                              <a:latin typeface="Cambria Math" charset="0"/>
                            </a:rPr>
                            <m:t>𝑛</m:t>
                          </m:r>
                        </m:den>
                      </m:f>
                      <m:nary>
                        <m:naryPr>
                          <m:chr m:val="∑"/>
                          <m:ctrlPr>
                            <a:rPr lang="is-IS" sz="1400" i="1">
                              <a:latin typeface="Cambria Math" panose="02040503050406030204" pitchFamily="18" charset="0"/>
                            </a:rPr>
                          </m:ctrlPr>
                        </m:naryPr>
                        <m:sub>
                          <m:r>
                            <m:rPr>
                              <m:brk m:alnAt="23"/>
                            </m:rPr>
                            <a:rPr lang="en-US" sz="1400" i="1">
                              <a:latin typeface="Cambria Math" charset="0"/>
                            </a:rPr>
                            <m:t>𝑖</m:t>
                          </m:r>
                          <m:r>
                            <a:rPr lang="en-US" sz="1400" i="1">
                              <a:latin typeface="Cambria Math" charset="0"/>
                            </a:rPr>
                            <m:t>=1</m:t>
                          </m:r>
                        </m:sub>
                        <m:sup>
                          <m:r>
                            <a:rPr lang="en-US" sz="1400" i="1">
                              <a:latin typeface="Cambria Math" charset="0"/>
                            </a:rPr>
                            <m:t>𝑛</m:t>
                          </m:r>
                        </m:sup>
                        <m:e>
                          <m:nary>
                            <m:naryPr>
                              <m:chr m:val="∑"/>
                              <m:ctrlPr>
                                <a:rPr lang="is-IS" sz="1400" i="1">
                                  <a:latin typeface="Cambria Math" panose="02040503050406030204" pitchFamily="18" charset="0"/>
                                </a:rPr>
                              </m:ctrlPr>
                            </m:naryPr>
                            <m:sub>
                              <m:r>
                                <m:rPr>
                                  <m:brk m:alnAt="23"/>
                                </m:rPr>
                                <a:rPr lang="en-US" sz="1400" i="1">
                                  <a:latin typeface="Cambria Math" charset="0"/>
                                </a:rPr>
                                <m:t>𝑘</m:t>
                              </m:r>
                              <m:r>
                                <a:rPr lang="en-US" sz="1400" i="1">
                                  <a:latin typeface="Cambria Math" charset="0"/>
                                </a:rPr>
                                <m:t>=1</m:t>
                              </m:r>
                            </m:sub>
                            <m:sup>
                              <m:r>
                                <a:rPr lang="en-US" sz="1400" i="1">
                                  <a:latin typeface="Cambria Math" charset="0"/>
                                </a:rPr>
                                <m:t>𝐾</m:t>
                              </m:r>
                            </m:sup>
                            <m:e>
                              <m:d>
                                <m:dPr>
                                  <m:begChr m:val="["/>
                                  <m:endChr m:val="]"/>
                                  <m:ctrlPr>
                                    <a:rPr lang="mr-IN" sz="1400" i="1">
                                      <a:latin typeface="Cambria Math" panose="02040503050406030204" pitchFamily="18" charset="0"/>
                                    </a:rPr>
                                  </m:ctrlPr>
                                </m:dPr>
                                <m:e>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func>
                                    <m:funcPr>
                                      <m:ctrlPr>
                                        <a:rPr lang="en-US" sz="1400" i="1">
                                          <a:latin typeface="Cambria Math" panose="02040503050406030204" pitchFamily="18" charset="0"/>
                                        </a:rPr>
                                      </m:ctrlPr>
                                    </m:funcPr>
                                    <m:fName>
                                      <m:r>
                                        <m:rPr>
                                          <m:sty m:val="p"/>
                                        </m:rPr>
                                        <a:rPr lang="en-US" sz="1400">
                                          <a:latin typeface="Cambria Math" charset="0"/>
                                        </a:rPr>
                                        <m:t>log</m:t>
                                      </m:r>
                                    </m:fName>
                                    <m:e>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r>
                                        <a:rPr lang="en-US" sz="1400" i="1">
                                          <a:latin typeface="Cambria Math" charset="0"/>
                                        </a:rPr>
                                        <m:t>+</m:t>
                                      </m:r>
                                      <m:d>
                                        <m:dPr>
                                          <m:ctrlPr>
                                            <a:rPr lang="mr-IN" sz="1400" i="1">
                                              <a:latin typeface="Cambria Math" panose="02040503050406030204" pitchFamily="18" charset="0"/>
                                            </a:rPr>
                                          </m:ctrlPr>
                                        </m:dPr>
                                        <m:e>
                                          <m:r>
                                            <a:rPr lang="en-US" sz="1400" i="1">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i="1">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p:sp>
            <p:nvSpPr>
              <p:cNvPr id="38" name="TextBox 37"/>
              <p:cNvSpPr txBox="1">
                <a:spLocks noRot="1" noChangeAspect="1" noMove="1" noResize="1" noEditPoints="1" noAdjustHandles="1" noChangeArrowheads="1" noChangeShapeType="1" noTextEdit="1"/>
              </p:cNvSpPr>
              <p:nvPr/>
            </p:nvSpPr>
            <p:spPr>
              <a:xfrm>
                <a:off x="2166979" y="5140087"/>
                <a:ext cx="4557723" cy="6058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7830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rPr>
                        <m:t>𝐽</m:t>
                      </m:r>
                      <m:d>
                        <m:dPr>
                          <m:ctrlPr>
                            <a:rPr lang="en-US" sz="1400" i="1">
                              <a:latin typeface="Cambria Math" panose="02040503050406030204" pitchFamily="18" charset="0"/>
                            </a:rPr>
                          </m:ctrlPr>
                        </m:dPr>
                        <m:e>
                          <m:r>
                            <a:rPr lang="el-GR" sz="1400" i="1">
                              <a:latin typeface="Cambria Math" charset="0"/>
                            </a:rPr>
                            <m:t>𝜃</m:t>
                          </m:r>
                        </m:e>
                      </m:d>
                      <m:r>
                        <a:rPr lang="el-GR" sz="1400" i="1">
                          <a:latin typeface="Cambria Math" charset="0"/>
                        </a:rPr>
                        <m:t>= </m:t>
                      </m:r>
                      <m:f>
                        <m:fPr>
                          <m:ctrlPr>
                            <a:rPr lang="mr-IN" sz="1400" i="1">
                              <a:latin typeface="Cambria Math" panose="02040503050406030204" pitchFamily="18" charset="0"/>
                            </a:rPr>
                          </m:ctrlPr>
                        </m:fPr>
                        <m:num>
                          <m:r>
                            <a:rPr lang="en-US" sz="1400" i="1">
                              <a:latin typeface="Cambria Math" charset="0"/>
                            </a:rPr>
                            <m:t>1</m:t>
                          </m:r>
                        </m:num>
                        <m:den>
                          <m:r>
                            <a:rPr lang="en-US" sz="1400" i="1">
                              <a:latin typeface="Cambria Math" charset="0"/>
                            </a:rPr>
                            <m:t>𝑛</m:t>
                          </m:r>
                        </m:den>
                      </m:f>
                      <m:nary>
                        <m:naryPr>
                          <m:chr m:val="∑"/>
                          <m:ctrlPr>
                            <a:rPr lang="is-IS" sz="1400" i="1">
                              <a:latin typeface="Cambria Math" panose="02040503050406030204" pitchFamily="18" charset="0"/>
                            </a:rPr>
                          </m:ctrlPr>
                        </m:naryPr>
                        <m:sub>
                          <m:r>
                            <m:rPr>
                              <m:brk m:alnAt="23"/>
                            </m:rPr>
                            <a:rPr lang="en-US" sz="1400" i="1">
                              <a:latin typeface="Cambria Math" charset="0"/>
                            </a:rPr>
                            <m:t>𝑖</m:t>
                          </m:r>
                          <m:r>
                            <a:rPr lang="en-US" sz="1400" i="1">
                              <a:latin typeface="Cambria Math" charset="0"/>
                            </a:rPr>
                            <m:t>=1</m:t>
                          </m:r>
                        </m:sub>
                        <m:sup>
                          <m:r>
                            <a:rPr lang="en-US" sz="1400" i="1">
                              <a:latin typeface="Cambria Math" charset="0"/>
                            </a:rPr>
                            <m:t>𝑛</m:t>
                          </m:r>
                        </m:sup>
                        <m:e>
                          <m:sSup>
                            <m:sSupPr>
                              <m:ctrlPr>
                                <a:rPr lang="mr-IN" sz="1400" i="1">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i="1">
                                  <a:latin typeface="Cambria Math" charset="0"/>
                                </a:rPr>
                                <m:t>2</m:t>
                              </m:r>
                            </m:sup>
                          </m:sSup>
                        </m:e>
                      </m:nary>
                    </m:oMath>
                  </m:oMathPara>
                </a14:m>
                <a:endParaRPr lang="el-GR" sz="1400" dirty="0"/>
              </a:p>
            </p:txBody>
          </p:sp>
        </mc:Choice>
        <mc:Fallback>
          <p:sp>
            <p:nvSpPr>
              <p:cNvPr id="41" name="TextBox 40"/>
              <p:cNvSpPr txBox="1">
                <a:spLocks noRot="1" noChangeAspect="1" noMove="1" noResize="1" noEditPoints="1" noAdjustHandles="1" noChangeArrowheads="1" noChangeShapeType="1" noTextEdit="1"/>
              </p:cNvSpPr>
              <p:nvPr/>
            </p:nvSpPr>
            <p:spPr>
              <a:xfrm>
                <a:off x="7830259" y="4871580"/>
                <a:ext cx="2038442" cy="5881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7759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rPr>
                        <m:t>𝐽</m:t>
                      </m:r>
                      <m:d>
                        <m:dPr>
                          <m:ctrlPr>
                            <a:rPr lang="en-US" sz="1400" i="1">
                              <a:latin typeface="Cambria Math" panose="02040503050406030204" pitchFamily="18" charset="0"/>
                            </a:rPr>
                          </m:ctrlPr>
                        </m:dPr>
                        <m:e>
                          <m:r>
                            <a:rPr lang="el-GR" sz="1400" i="1">
                              <a:latin typeface="Cambria Math" charset="0"/>
                            </a:rPr>
                            <m:t>𝜃</m:t>
                          </m:r>
                        </m:e>
                      </m:d>
                      <m:r>
                        <a:rPr lang="el-GR" sz="1400" i="1">
                          <a:latin typeface="Cambria Math" charset="0"/>
                        </a:rPr>
                        <m:t>= </m:t>
                      </m:r>
                      <m:f>
                        <m:fPr>
                          <m:ctrlPr>
                            <a:rPr lang="mr-IN" sz="1400" i="1">
                              <a:latin typeface="Cambria Math" panose="02040503050406030204" pitchFamily="18" charset="0"/>
                            </a:rPr>
                          </m:ctrlPr>
                        </m:fPr>
                        <m:num>
                          <m:r>
                            <a:rPr lang="en-US" sz="1400" i="1">
                              <a:latin typeface="Cambria Math" charset="0"/>
                            </a:rPr>
                            <m:t>1</m:t>
                          </m:r>
                        </m:num>
                        <m:den>
                          <m:r>
                            <a:rPr lang="en-US" sz="1400" i="1">
                              <a:latin typeface="Cambria Math" charset="0"/>
                            </a:rPr>
                            <m:t>𝑛</m:t>
                          </m:r>
                        </m:den>
                      </m:f>
                      <m:nary>
                        <m:naryPr>
                          <m:chr m:val="∑"/>
                          <m:ctrlPr>
                            <a:rPr lang="is-IS" sz="1400" i="1">
                              <a:latin typeface="Cambria Math" panose="02040503050406030204" pitchFamily="18" charset="0"/>
                            </a:rPr>
                          </m:ctrlPr>
                        </m:naryPr>
                        <m:sub>
                          <m:r>
                            <m:rPr>
                              <m:brk m:alnAt="23"/>
                            </m:rPr>
                            <a:rPr lang="en-US" sz="1400" i="1">
                              <a:latin typeface="Cambria Math" charset="0"/>
                            </a:rPr>
                            <m:t>𝑖</m:t>
                          </m:r>
                          <m:r>
                            <a:rPr lang="en-US" sz="1400" i="1">
                              <a:latin typeface="Cambria Math" charset="0"/>
                            </a:rPr>
                            <m:t>=1</m:t>
                          </m:r>
                        </m:sub>
                        <m:sup>
                          <m:r>
                            <a:rPr lang="en-US" sz="1400" i="1">
                              <a:latin typeface="Cambria Math" charset="0"/>
                            </a:rPr>
                            <m:t>𝑛</m:t>
                          </m:r>
                        </m:sup>
                        <m:e>
                          <m:d>
                            <m:dPr>
                              <m:begChr m:val="|"/>
                              <m:endChr m:val="|"/>
                              <m:ctrlPr>
                                <a:rPr lang="hr-HR"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p:sp>
            <p:nvSpPr>
              <p:cNvPr id="42" name="TextBox 41"/>
              <p:cNvSpPr txBox="1">
                <a:spLocks noRot="1" noChangeAspect="1" noMove="1" noResize="1" noEditPoints="1" noAdjustHandles="1" noChangeArrowheads="1" noChangeShapeType="1" noTextEdit="1"/>
              </p:cNvSpPr>
              <p:nvPr/>
            </p:nvSpPr>
            <p:spPr>
              <a:xfrm>
                <a:off x="7759901" y="5862454"/>
                <a:ext cx="1907958" cy="588174"/>
              </a:xfrm>
              <a:prstGeom prst="rect">
                <a:avLst/>
              </a:prstGeom>
              <a:blipFill>
                <a:blip r:embed="rId7"/>
                <a:stretch>
                  <a:fillRect/>
                </a:stretch>
              </a:blipFill>
            </p:spPr>
            <p:txBody>
              <a:bodyPr/>
              <a:lstStyle/>
              <a:p>
                <a:r>
                  <a:rPr lang="en-US">
                    <a:noFill/>
                  </a:rPr>
                  <a:t> </a:t>
                </a:r>
              </a:p>
            </p:txBody>
          </p:sp>
        </mc:Fallback>
      </mc:AlternateContent>
      <p:sp>
        <p:nvSpPr>
          <p:cNvPr id="43" name="Ορθογώνιο 42"/>
          <p:cNvSpPr/>
          <p:nvPr/>
        </p:nvSpPr>
        <p:spPr>
          <a:xfrm>
            <a:off x="7301848" y="5521927"/>
            <a:ext cx="2814872" cy="369332"/>
          </a:xfrm>
          <a:prstGeom prst="rect">
            <a:avLst/>
          </a:prstGeom>
        </p:spPr>
        <p:txBody>
          <a:bodyPr wrap="square">
            <a:spAutoFit/>
          </a:bodyPr>
          <a:lstStyle/>
          <a:p>
            <a:pPr algn="ctr"/>
            <a:r>
              <a:rPr lang="en-US" dirty="0">
                <a:solidFill>
                  <a:srgbClr val="222222"/>
                </a:solidFill>
              </a:rPr>
              <a:t>Mean Absolute </a:t>
            </a:r>
            <a:r>
              <a:rPr lang="en-US" dirty="0">
                <a:solidFill>
                  <a:srgbClr val="222222"/>
                </a:solidFill>
              </a:rPr>
              <a:t>Error</a:t>
            </a:r>
          </a:p>
        </p:txBody>
      </p:sp>
    </p:spTree>
    <p:extLst>
      <p:ext uri="{BB962C8B-B14F-4D97-AF65-F5344CB8AC3E}">
        <p14:creationId xmlns:p14="http://schemas.microsoft.com/office/powerpoint/2010/main" val="3034441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862" y="3395717"/>
            <a:ext cx="2450893" cy="1792444"/>
          </a:xfrm>
          <a:prstGeom prst="rect">
            <a:avLst/>
          </a:prstGeom>
        </p:spPr>
      </p:pic>
      <p:sp>
        <p:nvSpPr>
          <p:cNvPr id="11" name="Title 1"/>
          <p:cNvSpPr txBox="1">
            <a:spLocks/>
          </p:cNvSpPr>
          <p:nvPr/>
        </p:nvSpPr>
        <p:spPr>
          <a:xfrm>
            <a:off x="2075280" y="182564"/>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661523" y="1771408"/>
            <a:ext cx="7564891" cy="1477328"/>
          </a:xfrm>
          <a:prstGeom prst="rect">
            <a:avLst/>
          </a:prstGeom>
          <a:noFill/>
        </p:spPr>
        <p:txBody>
          <a:bodyPr wrap="none" rtlCol="0">
            <a:spAutoFit/>
          </a:bodyPr>
          <a:lstStyle/>
          <a:p>
            <a:r>
              <a:rPr lang="en-US" dirty="0"/>
              <a:t>Main CNN idea for text:</a:t>
            </a:r>
          </a:p>
          <a:p>
            <a:r>
              <a:rPr lang="en-US" b="1" dirty="0">
                <a:solidFill>
                  <a:schemeClr val="accent2"/>
                </a:solidFill>
              </a:rPr>
              <a:t>Compute vectors for n-grams</a:t>
            </a:r>
            <a:r>
              <a:rPr lang="en-US" dirty="0"/>
              <a:t> and group them afterwards</a:t>
            </a:r>
          </a:p>
          <a:p>
            <a:endParaRPr lang="en-US" dirty="0"/>
          </a:p>
          <a:p>
            <a:r>
              <a:rPr lang="en-US" dirty="0"/>
              <a:t>Example: “this takes too long” compute vectors for: </a:t>
            </a:r>
          </a:p>
          <a:p>
            <a:r>
              <a:rPr lang="en-US"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2772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4709922" y="3817246"/>
            <a:ext cx="889000" cy="800100"/>
          </a:xfrm>
          <a:prstGeom prst="rect">
            <a:avLst/>
          </a:prstGeom>
        </p:spPr>
      </p:pic>
      <p:sp>
        <p:nvSpPr>
          <p:cNvPr id="15" name="TextBox 14"/>
          <p:cNvSpPr txBox="1"/>
          <p:nvPr/>
        </p:nvSpPr>
        <p:spPr>
          <a:xfrm>
            <a:off x="2772540" y="4864996"/>
            <a:ext cx="1339919" cy="369332"/>
          </a:xfrm>
          <a:prstGeom prst="rect">
            <a:avLst/>
          </a:prstGeom>
          <a:noFill/>
        </p:spPr>
        <p:txBody>
          <a:bodyPr wrap="none" rtlCol="0">
            <a:spAutoFit/>
          </a:bodyPr>
          <a:lstStyle/>
          <a:p>
            <a:r>
              <a:rPr lang="en-US"/>
              <a:t>Input matrix</a:t>
            </a:r>
            <a:endParaRPr lang="el-GR" dirty="0"/>
          </a:p>
        </p:txBody>
      </p:sp>
      <p:sp>
        <p:nvSpPr>
          <p:cNvPr id="16" name="TextBox 15"/>
          <p:cNvSpPr txBox="1"/>
          <p:nvPr/>
        </p:nvSpPr>
        <p:spPr>
          <a:xfrm>
            <a:off x="4386199" y="4541831"/>
            <a:ext cx="1536446"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17" name="Δεξιό βέλος 16"/>
          <p:cNvSpPr/>
          <p:nvPr/>
        </p:nvSpPr>
        <p:spPr>
          <a:xfrm>
            <a:off x="6184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075280" y="182564"/>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with multiple filters</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120" y="1752601"/>
            <a:ext cx="8229600" cy="3320866"/>
          </a:xfrm>
          <a:prstGeom prst="rect">
            <a:avLst/>
          </a:prstGeom>
        </p:spPr>
      </p:pic>
      <p:sp>
        <p:nvSpPr>
          <p:cNvPr id="8" name="Ορθογώνιο 7"/>
          <p:cNvSpPr/>
          <p:nvPr/>
        </p:nvSpPr>
        <p:spPr>
          <a:xfrm>
            <a:off x="3213100" y="4934968"/>
            <a:ext cx="6306720" cy="276999"/>
          </a:xfrm>
          <a:prstGeom prst="rect">
            <a:avLst/>
          </a:prstGeom>
        </p:spPr>
        <p:txBody>
          <a:bodyPr wrap="square">
            <a:spAutoFit/>
          </a:bodyPr>
          <a:lstStyle/>
          <a:p>
            <a:r>
              <a:rPr lang="en-US" sz="1200" i="1" dirty="0">
                <a:latin typeface="Arial" charset="0"/>
                <a:ea typeface="Arial" charset="0"/>
                <a:cs typeface="Arial" charset="0"/>
              </a:rPr>
              <a:t>Kim, Y. “Convolutional Neural Networks for Sentence Classification”, EMNLP (2014)</a:t>
            </a:r>
            <a:endParaRPr lang="el-GR" i="1" dirty="0"/>
          </a:p>
        </p:txBody>
      </p:sp>
      <p:sp>
        <p:nvSpPr>
          <p:cNvPr id="9" name="Ορθογώνιο 8"/>
          <p:cNvSpPr/>
          <p:nvPr/>
        </p:nvSpPr>
        <p:spPr>
          <a:xfrm>
            <a:off x="4223084" y="5678263"/>
            <a:ext cx="3642920" cy="369332"/>
          </a:xfrm>
          <a:prstGeom prst="rect">
            <a:avLst/>
          </a:prstGeom>
        </p:spPr>
        <p:txBody>
          <a:bodyPr wrap="none">
            <a:spAutoFit/>
          </a:bodyPr>
          <a:lstStyle/>
          <a:p>
            <a:pPr>
              <a:defRPr/>
            </a:pPr>
            <a:r>
              <a:rPr lang="en-US" dirty="0"/>
              <a:t>sliding over 3, 4 or 5 words at a time </a:t>
            </a:r>
          </a:p>
        </p:txBody>
      </p:sp>
    </p:spTree>
    <p:extLst>
      <p:ext uri="{BB962C8B-B14F-4D97-AF65-F5344CB8AC3E}">
        <p14:creationId xmlns:p14="http://schemas.microsoft.com/office/powerpoint/2010/main" val="39059369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075280" y="182564"/>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Recurrent Neural Networks (RNNs)</a:t>
            </a:r>
          </a:p>
        </p:txBody>
      </p:sp>
      <p:sp>
        <p:nvSpPr>
          <p:cNvPr id="8" name="TextBox 7"/>
          <p:cNvSpPr txBox="1"/>
          <p:nvPr/>
        </p:nvSpPr>
        <p:spPr>
          <a:xfrm>
            <a:off x="1661523" y="1592570"/>
            <a:ext cx="3979679"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1758632"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4"/>
                  <a:ext cx="374512" cy="496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a:latin typeface="Cambria Math" charset="0"/>
                          </a:rPr>
                          <m:t>≜</m:t>
                        </m:r>
                      </m:oMath>
                    </m:oMathPara>
                  </a14:m>
                  <a:endParaRPr lang="el-GR"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4"/>
                  <a:ext cx="374512" cy="496748"/>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6553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h</m:t>
                          </m:r>
                        </m:e>
                        <m:sub>
                          <m:r>
                            <a:rPr lang="en-US" sz="2000" i="1">
                              <a:latin typeface="Cambria Math" charset="0"/>
                            </a:rPr>
                            <m:t>𝑡</m:t>
                          </m:r>
                        </m:sub>
                      </m:sSub>
                      <m:r>
                        <a:rPr lang="en-US" sz="2000" i="1">
                          <a:latin typeface="Cambria Math" charset="0"/>
                        </a:rPr>
                        <m:t>=  </m:t>
                      </m:r>
                      <m:r>
                        <a:rPr lang="el-GR" sz="2000" i="1">
                          <a:latin typeface="Cambria Math" charset="0"/>
                        </a:rPr>
                        <m:t>𝜎</m:t>
                      </m:r>
                      <m:r>
                        <a:rPr lang="el-GR" sz="2000" i="1">
                          <a:latin typeface="Cambria Math" charset="0"/>
                        </a:rPr>
                        <m:t>(</m:t>
                      </m:r>
                      <m:sSup>
                        <m:sSupPr>
                          <m:ctrlPr>
                            <a:rPr lang="el-GR" sz="2000" i="1">
                              <a:latin typeface="Cambria Math" panose="02040503050406030204" pitchFamily="18" charset="0"/>
                            </a:rPr>
                          </m:ctrlPr>
                        </m:sSupPr>
                        <m:e>
                          <m:r>
                            <a:rPr lang="en-US" sz="2000" i="1">
                              <a:latin typeface="Cambria Math" charset="0"/>
                            </a:rPr>
                            <m:t>𝑊</m:t>
                          </m:r>
                        </m:e>
                        <m:sup>
                          <m:r>
                            <a:rPr lang="en-US" sz="2000" i="1">
                              <a:latin typeface="Cambria Math" charset="0"/>
                            </a:rPr>
                            <m:t>(</m:t>
                          </m:r>
                          <m:r>
                            <a:rPr lang="en-US" sz="2000" i="1">
                              <a:latin typeface="Cambria Math" charset="0"/>
                            </a:rPr>
                            <m:t>hh</m:t>
                          </m:r>
                          <m:r>
                            <a:rPr lang="en-US" sz="2000" i="1">
                              <a:latin typeface="Cambria Math" charset="0"/>
                            </a:rPr>
                            <m:t>)</m:t>
                          </m:r>
                        </m:sup>
                      </m:sSup>
                      <m:sSub>
                        <m:sSubPr>
                          <m:ctrlPr>
                            <a:rPr lang="en-US" sz="2000" i="1">
                              <a:latin typeface="Cambria Math" panose="02040503050406030204" pitchFamily="18" charset="0"/>
                            </a:rPr>
                          </m:ctrlPr>
                        </m:sSubPr>
                        <m:e>
                          <m:r>
                            <a:rPr lang="en-US" sz="2000" i="1">
                              <a:latin typeface="Cambria Math" charset="0"/>
                            </a:rPr>
                            <m:t>h</m:t>
                          </m:r>
                        </m:e>
                        <m:sub>
                          <m:r>
                            <a:rPr lang="en-US" sz="2000" i="1">
                              <a:latin typeface="Cambria Math" charset="0"/>
                            </a:rPr>
                            <m:t>𝑡</m:t>
                          </m:r>
                          <m:r>
                            <a:rPr lang="en-US" sz="2000" i="1">
                              <a:latin typeface="Cambria Math" charset="0"/>
                            </a:rPr>
                            <m:t>−1</m:t>
                          </m:r>
                        </m:sub>
                      </m:sSub>
                      <m:r>
                        <a:rPr lang="en-US" sz="2000" i="1">
                          <a:latin typeface="Cambria Math" charset="0"/>
                        </a:rPr>
                        <m:t>+</m:t>
                      </m:r>
                      <m:sSup>
                        <m:sSupPr>
                          <m:ctrlPr>
                            <a:rPr lang="el-GR" sz="2000" i="1">
                              <a:latin typeface="Cambria Math" panose="02040503050406030204" pitchFamily="18" charset="0"/>
                            </a:rPr>
                          </m:ctrlPr>
                        </m:sSupPr>
                        <m:e>
                          <m:r>
                            <a:rPr lang="en-US" sz="2000" i="1">
                              <a:latin typeface="Cambria Math" charset="0"/>
                            </a:rPr>
                            <m:t>𝑊</m:t>
                          </m:r>
                        </m:e>
                        <m:sup>
                          <m:r>
                            <a:rPr lang="en-US" sz="2000" i="1">
                              <a:latin typeface="Cambria Math" charset="0"/>
                            </a:rPr>
                            <m:t>(</m:t>
                          </m:r>
                          <m:r>
                            <a:rPr lang="en-US" sz="2000" i="1">
                              <a:latin typeface="Cambria Math" charset="0"/>
                            </a:rPr>
                            <m:t>h𝑥</m:t>
                          </m:r>
                          <m:r>
                            <a:rPr lang="en-US" sz="2000" i="1">
                              <a:latin typeface="Cambria Math" charset="0"/>
                            </a:rPr>
                            <m:t>)</m:t>
                          </m:r>
                        </m:sup>
                      </m:sSup>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𝑡</m:t>
                          </m:r>
                        </m:sub>
                      </m:sSub>
                      <m:r>
                        <a:rPr lang="en-US" sz="2000" i="1">
                          <a:latin typeface="Cambria Math" charset="0"/>
                        </a:rPr>
                        <m:t>)</m:t>
                      </m:r>
                    </m:oMath>
                  </m:oMathPara>
                </a14:m>
                <a:endParaRPr lang="el-GR" sz="2000"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6553200" y="2251928"/>
                <a:ext cx="3653564" cy="412934"/>
              </a:xfrm>
              <a:prstGeom prst="rect">
                <a:avLst/>
              </a:prstGeom>
              <a:blipFill>
                <a:blip r:embed="rId6"/>
                <a:stretch>
                  <a:fillRect b="-14706"/>
                </a:stretch>
              </a:blipFill>
            </p:spPr>
            <p:txBody>
              <a:bodyPr/>
              <a:lstStyle/>
              <a:p>
                <a:r>
                  <a:rPr lang="en-US">
                    <a:noFill/>
                  </a:rPr>
                  <a:t> </a:t>
                </a:r>
              </a:p>
            </p:txBody>
          </p:sp>
        </mc:Fallback>
      </mc:AlternateContent>
      <p:pic>
        <p:nvPicPr>
          <p:cNvPr id="18" name="Εικόνα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870" y="4818496"/>
            <a:ext cx="5169669" cy="1618196"/>
          </a:xfrm>
          <a:prstGeom prst="rect">
            <a:avLst/>
          </a:prstGeom>
        </p:spPr>
      </p:pic>
      <p:sp>
        <p:nvSpPr>
          <p:cNvPr id="20" name="TextBox 19"/>
          <p:cNvSpPr txBox="1"/>
          <p:nvPr/>
        </p:nvSpPr>
        <p:spPr>
          <a:xfrm>
            <a:off x="9144001" y="3467100"/>
            <a:ext cx="184731" cy="369332"/>
          </a:xfrm>
          <a:prstGeom prst="rect">
            <a:avLst/>
          </a:prstGeom>
          <a:noFill/>
        </p:spPr>
        <p:txBody>
          <a:bodyPr wrap="none" rtlCol="0">
            <a:spAutoFit/>
          </a:bodyPr>
          <a:lstStyle/>
          <a:p>
            <a:endParaRPr lang="el-GR" dirty="0"/>
          </a:p>
        </p:txBody>
      </p:sp>
    </p:spTree>
    <p:extLst>
      <p:ext uri="{BB962C8B-B14F-4D97-AF65-F5344CB8AC3E}">
        <p14:creationId xmlns:p14="http://schemas.microsoft.com/office/powerpoint/2010/main" val="9967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9D49-98BA-45A5-BDFD-00C3BE09C3C7}"/>
              </a:ext>
            </a:extLst>
          </p:cNvPr>
          <p:cNvSpPr>
            <a:spLocks noGrp="1"/>
          </p:cNvSpPr>
          <p:nvPr>
            <p:ph type="title"/>
          </p:nvPr>
        </p:nvSpPr>
        <p:spPr/>
        <p:txBody>
          <a:bodyPr>
            <a:normAutofit fontScale="90000"/>
          </a:bodyPr>
          <a:lstStyle/>
          <a:p>
            <a:r>
              <a:rPr lang="en-US" dirty="0"/>
              <a:t>GAN (Generative Adversarial Networks)</a:t>
            </a:r>
          </a:p>
        </p:txBody>
      </p:sp>
      <p:sp>
        <p:nvSpPr>
          <p:cNvPr id="3" name="Content Placeholder 2">
            <a:extLst>
              <a:ext uri="{FF2B5EF4-FFF2-40B4-BE49-F238E27FC236}">
                <a16:creationId xmlns:a16="http://schemas.microsoft.com/office/drawing/2014/main" id="{672FF6C6-E415-48FB-86C0-5610B90EAC9F}"/>
              </a:ext>
            </a:extLst>
          </p:cNvPr>
          <p:cNvSpPr>
            <a:spLocks noGrp="1"/>
          </p:cNvSpPr>
          <p:nvPr>
            <p:ph idx="1"/>
          </p:nvPr>
        </p:nvSpPr>
        <p:spPr/>
        <p:txBody>
          <a:bodyPr>
            <a:normAutofit/>
          </a:bodyPr>
          <a:lstStyle/>
          <a:p>
            <a:r>
              <a:rPr lang="en-US" b="1" dirty="0"/>
              <a:t>Generative adversarial networks </a:t>
            </a:r>
            <a:r>
              <a:rPr lang="en-US" dirty="0"/>
              <a:t>(</a:t>
            </a:r>
            <a:r>
              <a:rPr lang="en-US" b="1" dirty="0"/>
              <a:t>GANs</a:t>
            </a:r>
            <a:r>
              <a:rPr lang="en-US" dirty="0"/>
              <a:t>) are the most interesting deep learning architectures</a:t>
            </a:r>
          </a:p>
          <a:p>
            <a:r>
              <a:rPr lang="en-US" dirty="0"/>
              <a:t>This is due to their capability to generate outputs from random noise input</a:t>
            </a:r>
            <a:br>
              <a:rPr lang="en-US" dirty="0"/>
            </a:br>
            <a:r>
              <a:rPr lang="en-US" dirty="0"/>
              <a:t>vectors</a:t>
            </a:r>
          </a:p>
          <a:p>
            <a:r>
              <a:rPr lang="en-US" dirty="0"/>
              <a:t>GAN has two networks</a:t>
            </a:r>
          </a:p>
          <a:p>
            <a:pPr lvl="1"/>
            <a:r>
              <a:rPr lang="en-US" dirty="0"/>
              <a:t>Generator </a:t>
            </a:r>
          </a:p>
          <a:p>
            <a:pPr lvl="1"/>
            <a:r>
              <a:rPr lang="en-US" dirty="0"/>
              <a:t>Discriminator</a:t>
            </a:r>
          </a:p>
          <a:p>
            <a:r>
              <a:rPr lang="en-US" dirty="0"/>
              <a:t>Generator takes a random vector as input and generate sample output data</a:t>
            </a:r>
          </a:p>
          <a:p>
            <a:r>
              <a:rPr lang="en-US" dirty="0"/>
              <a:t>Discriminator takes input from both the real data and faked data created by the generator</a:t>
            </a:r>
          </a:p>
          <a:p>
            <a:pPr lvl="1"/>
            <a:r>
              <a:rPr lang="en-US" dirty="0"/>
              <a:t>Discriminator determines whether the input is coming from real data or a faked one from the generator </a:t>
            </a:r>
          </a:p>
        </p:txBody>
      </p:sp>
    </p:spTree>
    <p:extLst>
      <p:ext uri="{BB962C8B-B14F-4D97-AF65-F5344CB8AC3E}">
        <p14:creationId xmlns:p14="http://schemas.microsoft.com/office/powerpoint/2010/main" val="3862148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FDCE-9A10-4020-BBB7-8DF9B0751246}"/>
              </a:ext>
            </a:extLst>
          </p:cNvPr>
          <p:cNvSpPr>
            <a:spLocks noGrp="1"/>
          </p:cNvSpPr>
          <p:nvPr>
            <p:ph type="title"/>
          </p:nvPr>
        </p:nvSpPr>
        <p:spPr>
          <a:xfrm>
            <a:off x="614149" y="2234583"/>
            <a:ext cx="11121043" cy="2933369"/>
          </a:xfrm>
        </p:spPr>
        <p:txBody>
          <a:bodyPr>
            <a:normAutofit/>
          </a:bodyPr>
          <a:lstStyle/>
          <a:p>
            <a:r>
              <a:rPr lang="en-US" dirty="0"/>
              <a:t>Applications of Deep Learning </a:t>
            </a:r>
            <a:br>
              <a:rPr lang="en-US" dirty="0"/>
            </a:br>
            <a:r>
              <a:rPr lang="en-US" dirty="0"/>
              <a:t>(Neural Networks)</a:t>
            </a:r>
          </a:p>
        </p:txBody>
      </p:sp>
    </p:spTree>
    <p:extLst>
      <p:ext uri="{BB962C8B-B14F-4D97-AF65-F5344CB8AC3E}">
        <p14:creationId xmlns:p14="http://schemas.microsoft.com/office/powerpoint/2010/main" val="3383480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E105-DAE0-49D6-BB16-5A3D3486D702}"/>
              </a:ext>
            </a:extLst>
          </p:cNvPr>
          <p:cNvSpPr>
            <a:spLocks noGrp="1"/>
          </p:cNvSpPr>
          <p:nvPr>
            <p:ph type="title"/>
          </p:nvPr>
        </p:nvSpPr>
        <p:spPr/>
        <p:txBody>
          <a:bodyPr>
            <a:normAutofit fontScale="90000"/>
          </a:bodyPr>
          <a:lstStyle/>
          <a:p>
            <a:r>
              <a:rPr lang="en-US" dirty="0"/>
              <a:t>Self Driving Cars</a:t>
            </a:r>
          </a:p>
        </p:txBody>
      </p:sp>
      <p:sp>
        <p:nvSpPr>
          <p:cNvPr id="3" name="Content Placeholder 2">
            <a:extLst>
              <a:ext uri="{FF2B5EF4-FFF2-40B4-BE49-F238E27FC236}">
                <a16:creationId xmlns:a16="http://schemas.microsoft.com/office/drawing/2014/main" id="{105249A4-2A88-4F22-933D-2C6CE7E9A800}"/>
              </a:ext>
            </a:extLst>
          </p:cNvPr>
          <p:cNvSpPr>
            <a:spLocks noGrp="1"/>
          </p:cNvSpPr>
          <p:nvPr>
            <p:ph idx="1"/>
          </p:nvPr>
        </p:nvSpPr>
        <p:spPr/>
        <p:txBody>
          <a:bodyPr>
            <a:normAutofit/>
          </a:bodyPr>
          <a:lstStyle/>
          <a:p>
            <a:r>
              <a:rPr lang="en-US" dirty="0"/>
              <a:t>This is probably the coolest and most promising application of deep learning </a:t>
            </a:r>
          </a:p>
          <a:p>
            <a:r>
              <a:rPr lang="en-US" dirty="0"/>
              <a:t>An autonomous vehicle has a number of cameras attached to it </a:t>
            </a:r>
          </a:p>
          <a:p>
            <a:r>
              <a:rPr lang="en-US" dirty="0"/>
              <a:t>The output video stream is fed into deep learning networks that recognize, as well as segment, different objects present around the car </a:t>
            </a:r>
          </a:p>
          <a:p>
            <a:r>
              <a:rPr lang="en-US" dirty="0"/>
              <a:t>Tesla/NVIDIA/Google has introduced End to End Learning for Self-Driving Cars </a:t>
            </a:r>
          </a:p>
          <a:p>
            <a:r>
              <a:rPr lang="en-US" dirty="0"/>
              <a:t>These are use convolutional neural network that takes in input images from cameras and predicts what actions should be taken in the form of steering angle or acceleration</a:t>
            </a:r>
            <a:br>
              <a:rPr lang="en-US" dirty="0"/>
            </a:br>
            <a:endParaRPr lang="en-US" dirty="0"/>
          </a:p>
        </p:txBody>
      </p:sp>
    </p:spTree>
    <p:extLst>
      <p:ext uri="{BB962C8B-B14F-4D97-AF65-F5344CB8AC3E}">
        <p14:creationId xmlns:p14="http://schemas.microsoft.com/office/powerpoint/2010/main" val="49996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E105-DAE0-49D6-BB16-5A3D3486D702}"/>
              </a:ext>
            </a:extLst>
          </p:cNvPr>
          <p:cNvSpPr>
            <a:spLocks noGrp="1"/>
          </p:cNvSpPr>
          <p:nvPr>
            <p:ph type="title"/>
          </p:nvPr>
        </p:nvSpPr>
        <p:spPr/>
        <p:txBody>
          <a:bodyPr>
            <a:normAutofit fontScale="90000"/>
          </a:bodyPr>
          <a:lstStyle/>
          <a:p>
            <a:r>
              <a:rPr lang="en-US" dirty="0"/>
              <a:t>Image Translation</a:t>
            </a:r>
          </a:p>
        </p:txBody>
      </p:sp>
      <p:sp>
        <p:nvSpPr>
          <p:cNvPr id="3" name="Content Placeholder 2">
            <a:extLst>
              <a:ext uri="{FF2B5EF4-FFF2-40B4-BE49-F238E27FC236}">
                <a16:creationId xmlns:a16="http://schemas.microsoft.com/office/drawing/2014/main" id="{105249A4-2A88-4F22-933D-2C6CE7E9A800}"/>
              </a:ext>
            </a:extLst>
          </p:cNvPr>
          <p:cNvSpPr>
            <a:spLocks noGrp="1"/>
          </p:cNvSpPr>
          <p:nvPr>
            <p:ph idx="1"/>
          </p:nvPr>
        </p:nvSpPr>
        <p:spPr/>
        <p:txBody>
          <a:bodyPr>
            <a:normAutofit/>
          </a:bodyPr>
          <a:lstStyle/>
          <a:p>
            <a:r>
              <a:rPr lang="en-US" dirty="0"/>
              <a:t>One of the interesting applications of GANs is image-to-image translation</a:t>
            </a:r>
          </a:p>
          <a:p>
            <a:r>
              <a:rPr lang="en-US" dirty="0"/>
              <a:t>It is based on conditional GAN </a:t>
            </a:r>
          </a:p>
          <a:p>
            <a:r>
              <a:rPr lang="en-US" dirty="0"/>
              <a:t>Given a pair of images holding some relation, say I1 and I2, a conditional GAN learns how to convert I1 into I2</a:t>
            </a:r>
          </a:p>
          <a:p>
            <a:r>
              <a:rPr lang="en-US" dirty="0"/>
              <a:t>A dedicated software called </a:t>
            </a:r>
            <a:r>
              <a:rPr lang="en-US" b="1" dirty="0"/>
              <a:t>pix2pix </a:t>
            </a:r>
            <a:r>
              <a:rPr lang="en-US" dirty="0"/>
              <a:t>is created to demonstrate the applications of this concept</a:t>
            </a:r>
          </a:p>
          <a:p>
            <a:r>
              <a:rPr lang="en-US" dirty="0"/>
              <a:t>It can be used to fill in colors to black and white images, create maps from</a:t>
            </a:r>
            <a:br>
              <a:rPr lang="en-US" dirty="0"/>
            </a:br>
            <a:r>
              <a:rPr lang="en-US" dirty="0"/>
              <a:t>satellite images, generate object images from mere sketches, and what not! </a:t>
            </a:r>
            <a:br>
              <a:rPr lang="en-US" dirty="0"/>
            </a:br>
            <a:endParaRPr lang="en-US" dirty="0"/>
          </a:p>
        </p:txBody>
      </p:sp>
    </p:spTree>
    <p:extLst>
      <p:ext uri="{BB962C8B-B14F-4D97-AF65-F5344CB8AC3E}">
        <p14:creationId xmlns:p14="http://schemas.microsoft.com/office/powerpoint/2010/main" val="12441325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CF8C-C3B8-414D-892D-8544905B06C9}"/>
              </a:ext>
            </a:extLst>
          </p:cNvPr>
          <p:cNvSpPr>
            <a:spLocks noGrp="1"/>
          </p:cNvSpPr>
          <p:nvPr>
            <p:ph type="title"/>
          </p:nvPr>
        </p:nvSpPr>
        <p:spPr/>
        <p:txBody>
          <a:bodyPr>
            <a:normAutofit fontScale="90000"/>
          </a:bodyPr>
          <a:lstStyle/>
          <a:p>
            <a:r>
              <a:rPr lang="en-US" dirty="0"/>
              <a:t>Image Translation</a:t>
            </a:r>
          </a:p>
        </p:txBody>
      </p:sp>
      <p:pic>
        <p:nvPicPr>
          <p:cNvPr id="4" name="Picture 3">
            <a:extLst>
              <a:ext uri="{FF2B5EF4-FFF2-40B4-BE49-F238E27FC236}">
                <a16:creationId xmlns:a16="http://schemas.microsoft.com/office/drawing/2014/main" id="{BE808336-7AEA-4DA0-96A4-306E96C5CE21}"/>
              </a:ext>
            </a:extLst>
          </p:cNvPr>
          <p:cNvPicPr>
            <a:picLocks noChangeAspect="1"/>
          </p:cNvPicPr>
          <p:nvPr/>
        </p:nvPicPr>
        <p:blipFill>
          <a:blip r:embed="rId2"/>
          <a:stretch>
            <a:fillRect/>
          </a:stretch>
        </p:blipFill>
        <p:spPr>
          <a:xfrm>
            <a:off x="375772" y="840150"/>
            <a:ext cx="6693768" cy="6017850"/>
          </a:xfrm>
          <a:prstGeom prst="rect">
            <a:avLst/>
          </a:prstGeom>
        </p:spPr>
      </p:pic>
    </p:spTree>
    <p:extLst>
      <p:ext uri="{BB962C8B-B14F-4D97-AF65-F5344CB8AC3E}">
        <p14:creationId xmlns:p14="http://schemas.microsoft.com/office/powerpoint/2010/main" val="3350010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4ACA2-A193-43FE-ABF6-29B49BD94A12}"/>
              </a:ext>
            </a:extLst>
          </p:cNvPr>
          <p:cNvSpPr>
            <a:spLocks noGrp="1"/>
          </p:cNvSpPr>
          <p:nvPr>
            <p:ph type="title"/>
          </p:nvPr>
        </p:nvSpPr>
        <p:spPr/>
        <p:txBody>
          <a:bodyPr>
            <a:normAutofit fontScale="90000"/>
          </a:bodyPr>
          <a:lstStyle/>
          <a:p>
            <a:r>
              <a:rPr lang="en-US" dirty="0"/>
              <a:t>Image Translation</a:t>
            </a:r>
          </a:p>
        </p:txBody>
      </p:sp>
      <p:pic>
        <p:nvPicPr>
          <p:cNvPr id="4" name="Picture 3">
            <a:extLst>
              <a:ext uri="{FF2B5EF4-FFF2-40B4-BE49-F238E27FC236}">
                <a16:creationId xmlns:a16="http://schemas.microsoft.com/office/drawing/2014/main" id="{BB9C3FFA-E6DF-41AD-83F9-801C26D47EF6}"/>
              </a:ext>
            </a:extLst>
          </p:cNvPr>
          <p:cNvPicPr>
            <a:picLocks noChangeAspect="1"/>
          </p:cNvPicPr>
          <p:nvPr/>
        </p:nvPicPr>
        <p:blipFill>
          <a:blip r:embed="rId2"/>
          <a:stretch>
            <a:fillRect/>
          </a:stretch>
        </p:blipFill>
        <p:spPr>
          <a:xfrm>
            <a:off x="2403232" y="1923073"/>
            <a:ext cx="6938387" cy="4312346"/>
          </a:xfrm>
          <a:prstGeom prst="rect">
            <a:avLst/>
          </a:prstGeom>
        </p:spPr>
      </p:pic>
    </p:spTree>
    <p:extLst>
      <p:ext uri="{BB962C8B-B14F-4D97-AF65-F5344CB8AC3E}">
        <p14:creationId xmlns:p14="http://schemas.microsoft.com/office/powerpoint/2010/main" val="1909271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AI</a:t>
            </a:r>
          </a:p>
        </p:txBody>
      </p:sp>
      <p:sp>
        <p:nvSpPr>
          <p:cNvPr id="3" name="Content Placeholder 2"/>
          <p:cNvSpPr>
            <a:spLocks noGrp="1"/>
          </p:cNvSpPr>
          <p:nvPr>
            <p:ph idx="1"/>
          </p:nvPr>
        </p:nvSpPr>
        <p:spPr/>
        <p:txBody>
          <a:bodyPr>
            <a:normAutofit/>
          </a:bodyPr>
          <a:lstStyle/>
          <a:p>
            <a:r>
              <a:rPr lang="en-US" dirty="0"/>
              <a:t>As the name suggests, artificial intelligence can be loosely interpreted as incorporating human intelligence to machines</a:t>
            </a:r>
          </a:p>
          <a:p>
            <a:r>
              <a:rPr lang="en-US" dirty="0"/>
              <a:t>Artificial intelligence is the broader concept that consists of everything from Good Old-Fashioned AI all the way to futuristic technologies such as deep learning</a:t>
            </a:r>
          </a:p>
          <a:p>
            <a:r>
              <a:rPr lang="en-US" dirty="0"/>
              <a:t>Whenever a machine completes tasks based on a set of stipulated rules that solve problems –  if that could be termed as “intelligent” behavior, then it is artificial intelligence</a:t>
            </a:r>
          </a:p>
          <a:p>
            <a:endParaRPr lang="en-US" dirty="0"/>
          </a:p>
        </p:txBody>
      </p:sp>
    </p:spTree>
    <p:extLst>
      <p:ext uri="{BB962C8B-B14F-4D97-AF65-F5344CB8AC3E}">
        <p14:creationId xmlns:p14="http://schemas.microsoft.com/office/powerpoint/2010/main" val="237492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A0D-7509-46C6-87F8-325157411671}"/>
              </a:ext>
            </a:extLst>
          </p:cNvPr>
          <p:cNvSpPr>
            <a:spLocks noGrp="1"/>
          </p:cNvSpPr>
          <p:nvPr>
            <p:ph type="title"/>
          </p:nvPr>
        </p:nvSpPr>
        <p:spPr/>
        <p:txBody>
          <a:bodyPr>
            <a:normAutofit fontScale="90000"/>
          </a:bodyPr>
          <a:lstStyle/>
          <a:p>
            <a:r>
              <a:rPr lang="en-US" b="1" dirty="0"/>
              <a:t>Machine</a:t>
            </a:r>
            <a:r>
              <a:rPr lang="en-US" dirty="0"/>
              <a:t> Translation</a:t>
            </a:r>
          </a:p>
        </p:txBody>
      </p:sp>
      <p:sp>
        <p:nvSpPr>
          <p:cNvPr id="3" name="Content Placeholder 2">
            <a:extLst>
              <a:ext uri="{FF2B5EF4-FFF2-40B4-BE49-F238E27FC236}">
                <a16:creationId xmlns:a16="http://schemas.microsoft.com/office/drawing/2014/main" id="{E62AE0ED-C642-4E11-A5A8-01F0721D6EC2}"/>
              </a:ext>
            </a:extLst>
          </p:cNvPr>
          <p:cNvSpPr>
            <a:spLocks noGrp="1"/>
          </p:cNvSpPr>
          <p:nvPr>
            <p:ph idx="1"/>
          </p:nvPr>
        </p:nvSpPr>
        <p:spPr/>
        <p:txBody>
          <a:bodyPr>
            <a:normAutofit/>
          </a:bodyPr>
          <a:lstStyle/>
          <a:p>
            <a:r>
              <a:rPr lang="en-US" dirty="0"/>
              <a:t>Neural machine translation models are </a:t>
            </a:r>
            <a:r>
              <a:rPr lang="en-US" b="1" dirty="0"/>
              <a:t>Recurrent Neural Networks </a:t>
            </a:r>
            <a:r>
              <a:rPr lang="en-US" dirty="0"/>
              <a:t>(</a:t>
            </a:r>
            <a:r>
              <a:rPr lang="en-US" b="1" dirty="0"/>
              <a:t>RNN</a:t>
            </a:r>
            <a:r>
              <a:rPr lang="en-US" dirty="0"/>
              <a:t>), arranged in encoder-decoder fashion </a:t>
            </a:r>
          </a:p>
          <a:p>
            <a:r>
              <a:rPr lang="en-US" dirty="0"/>
              <a:t>The encoder network takes in variable length input sequences through RNN and encodes the sequences into a fixed size vector </a:t>
            </a:r>
          </a:p>
          <a:p>
            <a:r>
              <a:rPr lang="en-US" dirty="0"/>
              <a:t>The decoder begins with this encoded vector and starts generating translation word by word, until it predicts the </a:t>
            </a:r>
            <a:r>
              <a:rPr lang="en-US" i="1" dirty="0"/>
              <a:t>end of sentence</a:t>
            </a:r>
            <a:r>
              <a:rPr lang="en-US" dirty="0"/>
              <a:t> </a:t>
            </a:r>
            <a:br>
              <a:rPr lang="en-US" dirty="0"/>
            </a:br>
            <a:endParaRPr lang="en-US" dirty="0"/>
          </a:p>
        </p:txBody>
      </p:sp>
    </p:spTree>
    <p:extLst>
      <p:ext uri="{BB962C8B-B14F-4D97-AF65-F5344CB8AC3E}">
        <p14:creationId xmlns:p14="http://schemas.microsoft.com/office/powerpoint/2010/main" val="2145079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AE67-21FD-4694-BF79-C15D693298E7}"/>
              </a:ext>
            </a:extLst>
          </p:cNvPr>
          <p:cNvSpPr>
            <a:spLocks noGrp="1"/>
          </p:cNvSpPr>
          <p:nvPr>
            <p:ph type="title"/>
          </p:nvPr>
        </p:nvSpPr>
        <p:spPr/>
        <p:txBody>
          <a:bodyPr>
            <a:normAutofit fontScale="90000"/>
          </a:bodyPr>
          <a:lstStyle/>
          <a:p>
            <a:r>
              <a:rPr lang="en-US" dirty="0"/>
              <a:t>Chatbots</a:t>
            </a:r>
          </a:p>
        </p:txBody>
      </p:sp>
      <p:sp>
        <p:nvSpPr>
          <p:cNvPr id="3" name="Content Placeholder 2">
            <a:extLst>
              <a:ext uri="{FF2B5EF4-FFF2-40B4-BE49-F238E27FC236}">
                <a16:creationId xmlns:a16="http://schemas.microsoft.com/office/drawing/2014/main" id="{DA8B38D7-C135-453A-AFE7-D1A8E8D39E87}"/>
              </a:ext>
            </a:extLst>
          </p:cNvPr>
          <p:cNvSpPr>
            <a:spLocks noGrp="1"/>
          </p:cNvSpPr>
          <p:nvPr>
            <p:ph idx="1"/>
          </p:nvPr>
        </p:nvSpPr>
        <p:spPr/>
        <p:txBody>
          <a:bodyPr>
            <a:normAutofit lnSpcReduction="10000"/>
          </a:bodyPr>
          <a:lstStyle/>
          <a:p>
            <a:r>
              <a:rPr lang="en-US" dirty="0"/>
              <a:t>Most of the chatbot systems built earlier were based on a knowledge base and rules that define which response to pick from it </a:t>
            </a:r>
          </a:p>
          <a:p>
            <a:r>
              <a:rPr lang="en-US" dirty="0"/>
              <a:t>This made chatbots a very closed domain and they sounded quite unnatural </a:t>
            </a:r>
          </a:p>
          <a:p>
            <a:r>
              <a:rPr lang="en-US" dirty="0"/>
              <a:t>But with a little tweaking to the encoder-decoder architecture, we saw machine translation can actually make a chatbot generate a response on its own</a:t>
            </a:r>
          </a:p>
          <a:p>
            <a:r>
              <a:rPr lang="en-US" dirty="0"/>
              <a:t>The encodings learn the context of the input sentences, and, if the whole architecture is trained on sample queries and responses, whenever the system sees a new query, it can generate its response based on the learning. A lot of platforms like IBM Watson, </a:t>
            </a:r>
            <a:r>
              <a:rPr lang="en-US" dirty="0" err="1"/>
              <a:t>Bottr</a:t>
            </a:r>
            <a:r>
              <a:rPr lang="en-US" dirty="0"/>
              <a:t>, and rasa are building deep learning powered tools to build chatbots for business purposes </a:t>
            </a:r>
            <a:br>
              <a:rPr lang="en-US" dirty="0"/>
            </a:br>
            <a:endParaRPr lang="en-US" dirty="0"/>
          </a:p>
        </p:txBody>
      </p:sp>
    </p:spTree>
    <p:extLst>
      <p:ext uri="{BB962C8B-B14F-4D97-AF65-F5344CB8AC3E}">
        <p14:creationId xmlns:p14="http://schemas.microsoft.com/office/powerpoint/2010/main" val="2498852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a:t>
            </a:r>
          </a:p>
        </p:txBody>
      </p:sp>
      <p:pic>
        <p:nvPicPr>
          <p:cNvPr id="4" name="Picture 3"/>
          <p:cNvPicPr>
            <a:picLocks noChangeAspect="1"/>
          </p:cNvPicPr>
          <p:nvPr/>
        </p:nvPicPr>
        <p:blipFill>
          <a:blip r:embed="rId2"/>
          <a:stretch>
            <a:fillRect/>
          </a:stretch>
        </p:blipFill>
        <p:spPr>
          <a:xfrm>
            <a:off x="2618450" y="2124260"/>
            <a:ext cx="6729970" cy="3406528"/>
          </a:xfrm>
          <a:prstGeom prst="rect">
            <a:avLst/>
          </a:prstGeom>
        </p:spPr>
      </p:pic>
    </p:spTree>
    <p:extLst>
      <p:ext uri="{BB962C8B-B14F-4D97-AF65-F5344CB8AC3E}">
        <p14:creationId xmlns:p14="http://schemas.microsoft.com/office/powerpoint/2010/main" val="676604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1200" y="1424970"/>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programmed</a:t>
            </a:r>
          </a:p>
        </p:txBody>
      </p:sp>
      <p:sp>
        <p:nvSpPr>
          <p:cNvPr id="9" name="Rectangle 8"/>
          <p:cNvSpPr/>
          <p:nvPr/>
        </p:nvSpPr>
        <p:spPr>
          <a:xfrm>
            <a:off x="1981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1981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Unlabeled </a:t>
              </a:r>
              <a:r>
                <a:rPr lang="en-US" dirty="0"/>
                <a:t>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86376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055995"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495800" y="3797301"/>
            <a:ext cx="3124200" cy="1897907"/>
            <a:chOff x="2806700" y="3998831"/>
            <a:chExt cx="2539492" cy="1640721"/>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974379" cy="319284"/>
            </a:xfrm>
            <a:prstGeom prst="rect">
              <a:avLst/>
            </a:prstGeom>
            <a:noFill/>
          </p:spPr>
          <p:txBody>
            <a:bodyPr wrap="none" rtlCol="0">
              <a:spAutoFit/>
            </a:bodyPr>
            <a:lstStyle/>
            <a:p>
              <a:r>
                <a:rPr lang="en-US" dirty="0"/>
                <a:t>Regression</a:t>
              </a:r>
            </a:p>
          </p:txBody>
        </p:sp>
      </p:grpSp>
      <p:sp>
        <p:nvSpPr>
          <p:cNvPr id="5" name="TextBox 4"/>
          <p:cNvSpPr txBox="1"/>
          <p:nvPr/>
        </p:nvSpPr>
        <p:spPr>
          <a:xfrm>
            <a:off x="664234" y="1338971"/>
            <a:ext cx="9929004"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a:t>
            </a:r>
            <a:r>
              <a:rPr lang="en-US" dirty="0"/>
              <a:t>: Learning with a </a:t>
            </a:r>
            <a:r>
              <a:rPr lang="en-US" b="1" dirty="0">
                <a:solidFill>
                  <a:srgbClr val="E68230"/>
                </a:solidFill>
              </a:rPr>
              <a:t>labeled training</a:t>
            </a:r>
            <a:r>
              <a:rPr lang="en-US" dirty="0"/>
              <a:t> set</a:t>
            </a:r>
          </a:p>
          <a:p>
            <a:pPr marL="742950" lvl="1" indent="-285750">
              <a:buFont typeface="Arial" panose="020B0604020202020204" pitchFamily="34" charset="0"/>
              <a:buChar char="•"/>
            </a:pPr>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pPr marL="285750" indent="-285750">
              <a:buFont typeface="Arial" panose="020B0604020202020204" pitchFamily="34" charset="0"/>
              <a:buChar char="•"/>
            </a:pPr>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pPr marL="742950" lvl="1" indent="-285750">
              <a:buFont typeface="Arial" panose="020B0604020202020204" pitchFamily="34" charset="0"/>
              <a:buChar char="•"/>
            </a:pPr>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pPr marL="285750" indent="-285750">
              <a:buFont typeface="Arial" panose="020B0604020202020204" pitchFamily="34" charset="0"/>
              <a:buChar char="•"/>
            </a:pPr>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pPr marL="742950" lvl="1" indent="-285750">
              <a:buFont typeface="Arial" panose="020B0604020202020204" pitchFamily="34" charset="0"/>
              <a:buChar char="•"/>
            </a:pPr>
            <a:r>
              <a:rPr lang="en-US" dirty="0"/>
              <a:t>Example: learn to play Go, reward: </a:t>
            </a:r>
            <a:r>
              <a:rPr lang="en-US" i="1" dirty="0">
                <a:solidFill>
                  <a:srgbClr val="BA6016"/>
                </a:solidFill>
              </a:rPr>
              <a:t>win or lose </a:t>
            </a:r>
          </a:p>
        </p:txBody>
      </p:sp>
      <p:sp>
        <p:nvSpPr>
          <p:cNvPr id="7"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Learning</a:t>
            </a:r>
          </a:p>
        </p:txBody>
      </p:sp>
      <p:grpSp>
        <p:nvGrpSpPr>
          <p:cNvPr id="21" name="Group 20"/>
          <p:cNvGrpSpPr/>
          <p:nvPr/>
        </p:nvGrpSpPr>
        <p:grpSpPr>
          <a:xfrm>
            <a:off x="2082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405321"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2101236" y="5798234"/>
            <a:ext cx="1984326"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7802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123769" cy="369332"/>
            </a:xfrm>
            <a:prstGeom prst="rect">
              <a:avLst/>
            </a:prstGeom>
            <a:noFill/>
          </p:spPr>
          <p:txBody>
            <a:bodyPr wrap="none" rtlCol="0">
              <a:spAutoFit/>
            </a:bodyPr>
            <a:lstStyle/>
            <a:p>
              <a:r>
                <a:rPr lang="en-US" dirty="0"/>
                <a:t>Clustering</a:t>
              </a:r>
            </a:p>
          </p:txBody>
        </p:sp>
      </p:grpSp>
    </p:spTree>
    <p:extLst>
      <p:ext uri="{BB962C8B-B14F-4D97-AF65-F5344CB8AC3E}">
        <p14:creationId xmlns:p14="http://schemas.microsoft.com/office/powerpoint/2010/main" val="416364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5280" y="2336437"/>
            <a:ext cx="3966912" cy="3644900"/>
          </a:xfrm>
          <a:prstGeom prst="rect">
            <a:avLst/>
          </a:prstGeom>
        </p:spPr>
      </p:pic>
      <p:sp>
        <p:nvSpPr>
          <p:cNvPr id="5" name="Rectangle 4"/>
          <p:cNvSpPr/>
          <p:nvPr/>
        </p:nvSpPr>
        <p:spPr>
          <a:xfrm>
            <a:off x="638355" y="1266372"/>
            <a:ext cx="10662249"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endParaRPr lang="en-US" dirty="0" smtClean="0"/>
          </a:p>
          <a:p>
            <a:r>
              <a:rPr lang="en-US" dirty="0" smtClean="0"/>
              <a:t>ML </a:t>
            </a:r>
            <a:r>
              <a:rPr lang="en-US" dirty="0"/>
              <a:t>becomes 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7065797" y="2755538"/>
            <a:ext cx="2847723" cy="2222863"/>
          </a:xfrm>
          <a:prstGeom prst="rect">
            <a:avLst/>
          </a:prstGeom>
        </p:spPr>
      </p:pic>
      <p:sp>
        <p:nvSpPr>
          <p:cNvPr id="7"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86596" y="1211264"/>
            <a:ext cx="10506974" cy="1200329"/>
          </a:xfrm>
          <a:prstGeom prst="rect">
            <a:avLst/>
          </a:prstGeom>
        </p:spPr>
        <p:txBody>
          <a:bodyPr wrap="square">
            <a:spAutoFit/>
          </a:bodyPr>
          <a:lstStyle/>
          <a:p>
            <a:pPr marL="285750" indent="-285750">
              <a:buFont typeface="Arial" panose="020B0604020202020204" pitchFamily="34" charset="0"/>
              <a:buChar char="•"/>
            </a:pPr>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pPr marL="285750" indent="-285750">
              <a:buFont typeface="Arial" panose="020B0604020202020204" pitchFamily="34" charset="0"/>
              <a:buChar char="•"/>
            </a:pPr>
            <a:r>
              <a:rPr lang="en-US" dirty="0"/>
              <a:t>Deep learning algorithms attempt to learn (multiple levels of) representation by using a </a:t>
            </a:r>
            <a:r>
              <a:rPr lang="en-US" b="1" dirty="0">
                <a:solidFill>
                  <a:srgbClr val="E68230"/>
                </a:solidFill>
              </a:rPr>
              <a:t>hierarchy of multiple layers</a:t>
            </a:r>
          </a:p>
          <a:p>
            <a:pPr marL="285750" indent="-285750">
              <a:buFont typeface="Arial" panose="020B0604020202020204" pitchFamily="34" charset="0"/>
              <a:buChar char="•"/>
            </a:pPr>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100" y="3029091"/>
            <a:ext cx="6890920" cy="3360939"/>
          </a:xfrm>
          <a:prstGeom prst="rect">
            <a:avLst/>
          </a:prstGeom>
        </p:spPr>
      </p:pic>
    </p:spTree>
    <p:extLst>
      <p:ext uri="{BB962C8B-B14F-4D97-AF65-F5344CB8AC3E}">
        <p14:creationId xmlns:p14="http://schemas.microsoft.com/office/powerpoint/2010/main" val="928293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83300" y="3618226"/>
            <a:ext cx="4414420" cy="2998474"/>
          </a:xfrm>
          <a:prstGeom prst="rect">
            <a:avLst/>
          </a:prstGeom>
        </p:spPr>
      </p:pic>
      <p:sp>
        <p:nvSpPr>
          <p:cNvPr id="5" name="Rectangle 4"/>
          <p:cNvSpPr/>
          <p:nvPr/>
        </p:nvSpPr>
        <p:spPr>
          <a:xfrm>
            <a:off x="1854200" y="1231015"/>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2062580" y="189236"/>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1968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Tree>
    <p:extLst>
      <p:ext uri="{BB962C8B-B14F-4D97-AF65-F5344CB8AC3E}">
        <p14:creationId xmlns:p14="http://schemas.microsoft.com/office/powerpoint/2010/main" val="2278962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2379</TotalTime>
  <Words>2279</Words>
  <Application>Microsoft Office PowerPoint</Application>
  <PresentationFormat>Widescreen</PresentationFormat>
  <Paragraphs>287</Paragraphs>
  <Slides>31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.AppleSystemUIFont</vt:lpstr>
      <vt:lpstr>AppleColorEmoji</vt:lpstr>
      <vt:lpstr>Arial</vt:lpstr>
      <vt:lpstr>Calibri</vt:lpstr>
      <vt:lpstr>Calibri Light</vt:lpstr>
      <vt:lpstr>Cambria Math</vt:lpstr>
      <vt:lpstr>Courier New</vt:lpstr>
      <vt:lpstr>Mangal</vt:lpstr>
      <vt:lpstr>Wingdings</vt:lpstr>
      <vt:lpstr>Office Theme</vt:lpstr>
      <vt:lpstr>CSE 465 Lecture 1</vt:lpstr>
      <vt:lpstr>AI vs Machine Learning vs Deep Learning</vt:lpstr>
      <vt:lpstr>AI</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 (Generative Adversarial Networks)</vt:lpstr>
      <vt:lpstr>Applications of Deep Learning  (Neural Networks)</vt:lpstr>
      <vt:lpstr>Self Driving Cars</vt:lpstr>
      <vt:lpstr>Image Translation</vt:lpstr>
      <vt:lpstr>Image Translation</vt:lpstr>
      <vt:lpstr>Image Translation</vt:lpstr>
      <vt:lpstr>Machine Translation</vt:lpstr>
      <vt:lpstr>Chatbots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327 Lecture 8</dc:title>
  <dc:creator>Mohammad Khan</dc:creator>
  <cp:lastModifiedBy>Mohammad Khan</cp:lastModifiedBy>
  <cp:revision>49</cp:revision>
  <dcterms:created xsi:type="dcterms:W3CDTF">2018-11-03T12:07:21Z</dcterms:created>
  <dcterms:modified xsi:type="dcterms:W3CDTF">2021-06-13T03:06:52Z</dcterms:modified>
</cp:coreProperties>
</file>